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7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85" r:id="rId2"/>
    <p:sldId id="660" r:id="rId3"/>
    <p:sldId id="316" r:id="rId4"/>
    <p:sldId id="317" r:id="rId5"/>
    <p:sldId id="318" r:id="rId6"/>
    <p:sldId id="412" r:id="rId7"/>
    <p:sldId id="416" r:id="rId8"/>
    <p:sldId id="417" r:id="rId9"/>
    <p:sldId id="418" r:id="rId10"/>
    <p:sldId id="419" r:id="rId11"/>
    <p:sldId id="462" r:id="rId12"/>
    <p:sldId id="414" r:id="rId13"/>
    <p:sldId id="464" r:id="rId14"/>
    <p:sldId id="310" r:id="rId15"/>
    <p:sldId id="646" r:id="rId16"/>
    <p:sldId id="466" r:id="rId17"/>
    <p:sldId id="320" r:id="rId18"/>
    <p:sldId id="322" r:id="rId19"/>
    <p:sldId id="350" r:id="rId20"/>
    <p:sldId id="467" r:id="rId21"/>
    <p:sldId id="469" r:id="rId22"/>
    <p:sldId id="295" r:id="rId23"/>
    <p:sldId id="290" r:id="rId24"/>
    <p:sldId id="293" r:id="rId25"/>
    <p:sldId id="296" r:id="rId26"/>
    <p:sldId id="297" r:id="rId27"/>
    <p:sldId id="298" r:id="rId28"/>
    <p:sldId id="309" r:id="rId29"/>
    <p:sldId id="301" r:id="rId30"/>
    <p:sldId id="323" r:id="rId31"/>
    <p:sldId id="325" r:id="rId32"/>
    <p:sldId id="344" r:id="rId33"/>
    <p:sldId id="324" r:id="rId34"/>
    <p:sldId id="328" r:id="rId35"/>
    <p:sldId id="329" r:id="rId36"/>
    <p:sldId id="330" r:id="rId37"/>
    <p:sldId id="331" r:id="rId38"/>
    <p:sldId id="332" r:id="rId39"/>
    <p:sldId id="333" r:id="rId40"/>
    <p:sldId id="470" r:id="rId41"/>
    <p:sldId id="471" r:id="rId42"/>
    <p:sldId id="472" r:id="rId43"/>
    <p:sldId id="473" r:id="rId44"/>
    <p:sldId id="474" r:id="rId45"/>
    <p:sldId id="477" r:id="rId46"/>
    <p:sldId id="478" r:id="rId47"/>
    <p:sldId id="479" r:id="rId48"/>
    <p:sldId id="351" r:id="rId49"/>
    <p:sldId id="647" r:id="rId50"/>
    <p:sldId id="353" r:id="rId51"/>
    <p:sldId id="494" r:id="rId52"/>
    <p:sldId id="334" r:id="rId53"/>
    <p:sldId id="365" r:id="rId54"/>
    <p:sldId id="483" r:id="rId55"/>
    <p:sldId id="476" r:id="rId56"/>
    <p:sldId id="488" r:id="rId57"/>
    <p:sldId id="481" r:id="rId58"/>
    <p:sldId id="664" r:id="rId59"/>
    <p:sldId id="665" r:id="rId60"/>
    <p:sldId id="492" r:id="rId61"/>
    <p:sldId id="482" r:id="rId62"/>
    <p:sldId id="490" r:id="rId63"/>
    <p:sldId id="493" r:id="rId64"/>
    <p:sldId id="484" r:id="rId65"/>
    <p:sldId id="485" r:id="rId66"/>
    <p:sldId id="486" r:id="rId67"/>
    <p:sldId id="487" r:id="rId68"/>
    <p:sldId id="489" r:id="rId69"/>
    <p:sldId id="666" r:id="rId70"/>
    <p:sldId id="651" r:id="rId71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3665"/>
    <a:srgbClr val="EB701D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ata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image" Target="../media/image291.png"/><Relationship Id="rId4" Type="http://schemas.openxmlformats.org/officeDocument/2006/relationships/image" Target="../media/image32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BFE04-4906-4E14-853A-84C4BCBEEBB4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9E470F-9653-4D90-B3A1-0463E038E828}">
      <dgm:prSet phldrT="[Text]"/>
      <dgm:spPr/>
      <dgm:t>
        <a:bodyPr/>
        <a:lstStyle/>
        <a:p>
          <a:r>
            <a:rPr lang="en-US" dirty="0"/>
            <a:t>Motivation</a:t>
          </a:r>
        </a:p>
      </dgm:t>
    </dgm:pt>
    <dgm:pt modelId="{1295A32D-AB4D-45B1-B2AD-49A068FF1A68}" type="parTrans" cxnId="{96AC8C24-59DB-408F-9C49-06A1306D41FE}">
      <dgm:prSet/>
      <dgm:spPr/>
      <dgm:t>
        <a:bodyPr/>
        <a:lstStyle/>
        <a:p>
          <a:endParaRPr lang="en-US"/>
        </a:p>
      </dgm:t>
    </dgm:pt>
    <dgm:pt modelId="{F2F58A84-3390-4FC4-B99E-B41AF7B8B360}" type="sibTrans" cxnId="{96AC8C24-59DB-408F-9C49-06A1306D41FE}">
      <dgm:prSet/>
      <dgm:spPr/>
      <dgm:t>
        <a:bodyPr/>
        <a:lstStyle/>
        <a:p>
          <a:endParaRPr lang="en-US"/>
        </a:p>
      </dgm:t>
    </dgm:pt>
    <dgm:pt modelId="{4BF25D00-5001-4273-9163-4E4444C73E7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CART Algorithm</a:t>
          </a:r>
        </a:p>
      </dgm:t>
    </dgm:pt>
    <dgm:pt modelId="{183CDA86-D2A2-4928-A147-F928D14D1C06}" type="parTrans" cxnId="{8E2520F3-2F5E-466D-A277-80567E302064}">
      <dgm:prSet/>
      <dgm:spPr/>
      <dgm:t>
        <a:bodyPr/>
        <a:lstStyle/>
        <a:p>
          <a:endParaRPr lang="en-US"/>
        </a:p>
      </dgm:t>
    </dgm:pt>
    <dgm:pt modelId="{37D10747-9458-43C7-AC03-0E39DBBB7F7E}" type="sibTrans" cxnId="{8E2520F3-2F5E-466D-A277-80567E302064}">
      <dgm:prSet/>
      <dgm:spPr/>
      <dgm:t>
        <a:bodyPr/>
        <a:lstStyle/>
        <a:p>
          <a:endParaRPr lang="en-US"/>
        </a:p>
      </dgm:t>
    </dgm:pt>
    <dgm:pt modelId="{BAFACFAD-9A15-4613-A037-82D8DBD6752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Cluster Profile</a:t>
          </a:r>
        </a:p>
      </dgm:t>
    </dgm:pt>
    <dgm:pt modelId="{442DA4D6-BE69-41AB-8EDA-C1C48A27923C}" type="parTrans" cxnId="{08AD57B0-17FC-4030-8BF1-3A3F831B5ACC}">
      <dgm:prSet/>
      <dgm:spPr/>
      <dgm:t>
        <a:bodyPr/>
        <a:lstStyle/>
        <a:p>
          <a:endParaRPr lang="en-US"/>
        </a:p>
      </dgm:t>
    </dgm:pt>
    <dgm:pt modelId="{2BE2DD2E-9DE5-4486-B1E0-FC34CE8F5A02}" type="sibTrans" cxnId="{08AD57B0-17FC-4030-8BF1-3A3F831B5ACC}">
      <dgm:prSet/>
      <dgm:spPr/>
      <dgm:t>
        <a:bodyPr/>
        <a:lstStyle/>
        <a:p>
          <a:endParaRPr lang="en-US"/>
        </a:p>
      </dgm:t>
    </dgm:pt>
    <dgm:pt modelId="{95833C44-3385-4139-819A-2DE75172A37C}" type="pres">
      <dgm:prSet presAssocID="{B84BFE04-4906-4E14-853A-84C4BCBEEBB4}" presName="linearFlow" presStyleCnt="0">
        <dgm:presLayoutVars>
          <dgm:dir/>
          <dgm:resizeHandles val="exact"/>
        </dgm:presLayoutVars>
      </dgm:prSet>
      <dgm:spPr/>
    </dgm:pt>
    <dgm:pt modelId="{B513C87B-7085-4C88-916C-9A5411BC79AA}" type="pres">
      <dgm:prSet presAssocID="{DA9E470F-9653-4D90-B3A1-0463E038E828}" presName="comp" presStyleCnt="0"/>
      <dgm:spPr/>
    </dgm:pt>
    <dgm:pt modelId="{E9266122-AD3A-46C0-8A89-6E29D6D20BAB}" type="pres">
      <dgm:prSet presAssocID="{DA9E470F-9653-4D90-B3A1-0463E038E828}" presName="rect2" presStyleLbl="node1" presStyleIdx="0" presStyleCnt="3" custScaleX="231903">
        <dgm:presLayoutVars>
          <dgm:bulletEnabled val="1"/>
        </dgm:presLayoutVars>
      </dgm:prSet>
      <dgm:spPr/>
    </dgm:pt>
    <dgm:pt modelId="{5771DB36-DE7A-4B9A-B7AA-66C51A14289D}" type="pres">
      <dgm:prSet presAssocID="{DA9E470F-9653-4D90-B3A1-0463E038E828}" presName="rect1" presStyleLbl="lnNode1" presStyleIdx="0" presStyleCnt="3" custLinFactX="-37175" custLinFactNeighborX="-100000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3506DA75-93BE-41EB-954D-14A97D817C35}" type="pres">
      <dgm:prSet presAssocID="{F2F58A84-3390-4FC4-B99E-B41AF7B8B360}" presName="sibTrans" presStyleCnt="0"/>
      <dgm:spPr/>
    </dgm:pt>
    <dgm:pt modelId="{F570D2C9-B675-40D0-94D3-22751BCEC887}" type="pres">
      <dgm:prSet presAssocID="{4BF25D00-5001-4273-9163-4E4444C73E7E}" presName="comp" presStyleCnt="0"/>
      <dgm:spPr/>
    </dgm:pt>
    <dgm:pt modelId="{618C5668-5656-469F-B314-D99AB44B1D48}" type="pres">
      <dgm:prSet presAssocID="{4BF25D00-5001-4273-9163-4E4444C73E7E}" presName="rect2" presStyleLbl="node1" presStyleIdx="1" presStyleCnt="3" custScaleX="231903" custLinFactNeighborX="-44670" custLinFactNeighborY="1703">
        <dgm:presLayoutVars>
          <dgm:bulletEnabled val="1"/>
        </dgm:presLayoutVars>
      </dgm:prSet>
      <dgm:spPr/>
    </dgm:pt>
    <dgm:pt modelId="{FB745ECC-3FA5-49FA-9765-47AA29FFC244}" type="pres">
      <dgm:prSet presAssocID="{4BF25D00-5001-4273-9163-4E4444C73E7E}" presName="rect1" presStyleLbl="lnNode1" presStyleIdx="1" presStyleCnt="3" custLinFactNeighborX="38751" custLinFactNeighborY="170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31120DB-03EA-47AD-99F7-7E6E11701557}" type="pres">
      <dgm:prSet presAssocID="{37D10747-9458-43C7-AC03-0E39DBBB7F7E}" presName="sibTrans" presStyleCnt="0"/>
      <dgm:spPr/>
    </dgm:pt>
    <dgm:pt modelId="{E13963A0-3056-4E69-8475-07AC2CDD52A2}" type="pres">
      <dgm:prSet presAssocID="{BAFACFAD-9A15-4613-A037-82D8DBD67521}" presName="comp" presStyleCnt="0"/>
      <dgm:spPr/>
    </dgm:pt>
    <dgm:pt modelId="{5D8DD42E-A67A-4DD7-9C6E-3B9EBAFFA177}" type="pres">
      <dgm:prSet presAssocID="{BAFACFAD-9A15-4613-A037-82D8DBD67521}" presName="rect2" presStyleLbl="node1" presStyleIdx="2" presStyleCnt="3" custScaleX="231903">
        <dgm:presLayoutVars>
          <dgm:bulletEnabled val="1"/>
        </dgm:presLayoutVars>
      </dgm:prSet>
      <dgm:spPr/>
    </dgm:pt>
    <dgm:pt modelId="{F69601A0-7B05-4628-94B6-219AC1F9D25C}" type="pres">
      <dgm:prSet presAssocID="{BAFACFAD-9A15-4613-A037-82D8DBD67521}" presName="rect1" presStyleLbl="lnNode1" presStyleIdx="2" presStyleCnt="3" custLinFactX="-36454" custLinFactNeighborX="-100000" custLinFactNeighborY="71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96AC8C24-59DB-408F-9C49-06A1306D41FE}" srcId="{B84BFE04-4906-4E14-853A-84C4BCBEEBB4}" destId="{DA9E470F-9653-4D90-B3A1-0463E038E828}" srcOrd="0" destOrd="0" parTransId="{1295A32D-AB4D-45B1-B2AD-49A068FF1A68}" sibTransId="{F2F58A84-3390-4FC4-B99E-B41AF7B8B360}"/>
    <dgm:cxn modelId="{8C93C566-7B5E-4AC3-AB29-2D967C9AD2FA}" type="presOf" srcId="{B84BFE04-4906-4E14-853A-84C4BCBEEBB4}" destId="{95833C44-3385-4139-819A-2DE75172A37C}" srcOrd="0" destOrd="0" presId="urn:microsoft.com/office/officeart/2008/layout/AlternatingPictureBlocks"/>
    <dgm:cxn modelId="{5CDE7871-481E-47DF-957D-08AC37A30FE4}" type="presOf" srcId="{4BF25D00-5001-4273-9163-4E4444C73E7E}" destId="{618C5668-5656-469F-B314-D99AB44B1D48}" srcOrd="0" destOrd="0" presId="urn:microsoft.com/office/officeart/2008/layout/AlternatingPictureBlocks"/>
    <dgm:cxn modelId="{08AD57B0-17FC-4030-8BF1-3A3F831B5ACC}" srcId="{B84BFE04-4906-4E14-853A-84C4BCBEEBB4}" destId="{BAFACFAD-9A15-4613-A037-82D8DBD67521}" srcOrd="2" destOrd="0" parTransId="{442DA4D6-BE69-41AB-8EDA-C1C48A27923C}" sibTransId="{2BE2DD2E-9DE5-4486-B1E0-FC34CE8F5A02}"/>
    <dgm:cxn modelId="{7BB586CA-EDE8-4A7A-950F-D7773663192C}" type="presOf" srcId="{BAFACFAD-9A15-4613-A037-82D8DBD67521}" destId="{5D8DD42E-A67A-4DD7-9C6E-3B9EBAFFA177}" srcOrd="0" destOrd="0" presId="urn:microsoft.com/office/officeart/2008/layout/AlternatingPictureBlocks"/>
    <dgm:cxn modelId="{CE2C0BCC-7401-4543-9674-D739137D7625}" type="presOf" srcId="{DA9E470F-9653-4D90-B3A1-0463E038E828}" destId="{E9266122-AD3A-46C0-8A89-6E29D6D20BAB}" srcOrd="0" destOrd="0" presId="urn:microsoft.com/office/officeart/2008/layout/AlternatingPictureBlocks"/>
    <dgm:cxn modelId="{8E2520F3-2F5E-466D-A277-80567E302064}" srcId="{B84BFE04-4906-4E14-853A-84C4BCBEEBB4}" destId="{4BF25D00-5001-4273-9163-4E4444C73E7E}" srcOrd="1" destOrd="0" parTransId="{183CDA86-D2A2-4928-A147-F928D14D1C06}" sibTransId="{37D10747-9458-43C7-AC03-0E39DBBB7F7E}"/>
    <dgm:cxn modelId="{035C4904-967C-4741-BB68-82D4AA728A9E}" type="presParOf" srcId="{95833C44-3385-4139-819A-2DE75172A37C}" destId="{B513C87B-7085-4C88-916C-9A5411BC79AA}" srcOrd="0" destOrd="0" presId="urn:microsoft.com/office/officeart/2008/layout/AlternatingPictureBlocks"/>
    <dgm:cxn modelId="{4777B0F1-E169-4229-9BD0-62615BC1B0F0}" type="presParOf" srcId="{B513C87B-7085-4C88-916C-9A5411BC79AA}" destId="{E9266122-AD3A-46C0-8A89-6E29D6D20BAB}" srcOrd="0" destOrd="0" presId="urn:microsoft.com/office/officeart/2008/layout/AlternatingPictureBlocks"/>
    <dgm:cxn modelId="{4C247632-8D62-421D-9FC6-FEDD41BE83B2}" type="presParOf" srcId="{B513C87B-7085-4C88-916C-9A5411BC79AA}" destId="{5771DB36-DE7A-4B9A-B7AA-66C51A14289D}" srcOrd="1" destOrd="0" presId="urn:microsoft.com/office/officeart/2008/layout/AlternatingPictureBlocks"/>
    <dgm:cxn modelId="{C99C4B6B-059D-43A0-99A9-5A9290B6CF26}" type="presParOf" srcId="{95833C44-3385-4139-819A-2DE75172A37C}" destId="{3506DA75-93BE-41EB-954D-14A97D817C35}" srcOrd="1" destOrd="0" presId="urn:microsoft.com/office/officeart/2008/layout/AlternatingPictureBlocks"/>
    <dgm:cxn modelId="{1A9861C1-6B65-493D-88CD-DB452721C674}" type="presParOf" srcId="{95833C44-3385-4139-819A-2DE75172A37C}" destId="{F570D2C9-B675-40D0-94D3-22751BCEC887}" srcOrd="2" destOrd="0" presId="urn:microsoft.com/office/officeart/2008/layout/AlternatingPictureBlocks"/>
    <dgm:cxn modelId="{8A06E362-24D2-4348-90BE-43A798E2CF6C}" type="presParOf" srcId="{F570D2C9-B675-40D0-94D3-22751BCEC887}" destId="{618C5668-5656-469F-B314-D99AB44B1D48}" srcOrd="0" destOrd="0" presId="urn:microsoft.com/office/officeart/2008/layout/AlternatingPictureBlocks"/>
    <dgm:cxn modelId="{AB6A9922-98F6-4DC6-8F55-A5AA2404EDF4}" type="presParOf" srcId="{F570D2C9-B675-40D0-94D3-22751BCEC887}" destId="{FB745ECC-3FA5-49FA-9765-47AA29FFC244}" srcOrd="1" destOrd="0" presId="urn:microsoft.com/office/officeart/2008/layout/AlternatingPictureBlocks"/>
    <dgm:cxn modelId="{BD3DB607-77A6-402F-BDC3-357B5208A5B9}" type="presParOf" srcId="{95833C44-3385-4139-819A-2DE75172A37C}" destId="{631120DB-03EA-47AD-99F7-7E6E11701557}" srcOrd="3" destOrd="0" presId="urn:microsoft.com/office/officeart/2008/layout/AlternatingPictureBlocks"/>
    <dgm:cxn modelId="{43263879-FD07-4FE7-BA53-59EFB291D344}" type="presParOf" srcId="{95833C44-3385-4139-819A-2DE75172A37C}" destId="{E13963A0-3056-4E69-8475-07AC2CDD52A2}" srcOrd="4" destOrd="0" presId="urn:microsoft.com/office/officeart/2008/layout/AlternatingPictureBlocks"/>
    <dgm:cxn modelId="{A7D6700D-6B7E-48A1-A7BE-350C9D26AE10}" type="presParOf" srcId="{E13963A0-3056-4E69-8475-07AC2CDD52A2}" destId="{5D8DD42E-A67A-4DD7-9C6E-3B9EBAFFA177}" srcOrd="0" destOrd="0" presId="urn:microsoft.com/office/officeart/2008/layout/AlternatingPictureBlocks"/>
    <dgm:cxn modelId="{67563F37-0675-4D1E-8C80-5E8B28F45B0E}" type="presParOf" srcId="{E13963A0-3056-4E69-8475-07AC2CDD52A2}" destId="{F69601A0-7B05-4628-94B6-219AC1F9D25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158B93-667B-4624-9F22-736A2CD07D7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244EF7-58F1-4A6A-AED7-52BD801C274C}">
      <dgm:prSet phldrT="[Text]"/>
      <dgm:spPr/>
      <dgm:t>
        <a:bodyPr/>
        <a:lstStyle/>
        <a:p>
          <a:r>
            <a:rPr lang="en-US" dirty="0"/>
            <a:t>Action</a:t>
          </a:r>
        </a:p>
      </dgm:t>
    </dgm:pt>
    <dgm:pt modelId="{19213813-4BFC-45F9-913F-FC64C3137B28}" type="parTrans" cxnId="{319CE8C4-5C4D-4D10-891C-4BCD39BD7693}">
      <dgm:prSet/>
      <dgm:spPr/>
      <dgm:t>
        <a:bodyPr/>
        <a:lstStyle/>
        <a:p>
          <a:endParaRPr lang="en-US"/>
        </a:p>
      </dgm:t>
    </dgm:pt>
    <dgm:pt modelId="{CE457FEC-855D-42FF-ACA3-069B663869FF}" type="sibTrans" cxnId="{319CE8C4-5C4D-4D10-891C-4BCD39BD7693}">
      <dgm:prSet/>
      <dgm:spPr/>
      <dgm:t>
        <a:bodyPr/>
        <a:lstStyle/>
        <a:p>
          <a:endParaRPr lang="en-US"/>
        </a:p>
      </dgm:t>
    </dgm:pt>
    <dgm:pt modelId="{1EE1BC54-F8D2-4B37-B07B-63E53612CBA5}">
      <dgm:prSet phldrT="[Text]"/>
      <dgm:spPr/>
      <dgm:t>
        <a:bodyPr/>
        <a:lstStyle/>
        <a:p>
          <a:r>
            <a:rPr lang="en-US" dirty="0"/>
            <a:t>Treated as another distinct valid category</a:t>
          </a:r>
        </a:p>
      </dgm:t>
    </dgm:pt>
    <dgm:pt modelId="{B232B304-E114-4177-9B31-B2530BA93351}" type="parTrans" cxnId="{91BC7E13-4F6D-4391-84FB-E7D4D56A4BF4}">
      <dgm:prSet/>
      <dgm:spPr/>
      <dgm:t>
        <a:bodyPr/>
        <a:lstStyle/>
        <a:p>
          <a:endParaRPr lang="en-US"/>
        </a:p>
      </dgm:t>
    </dgm:pt>
    <dgm:pt modelId="{6F53C523-05C6-485E-8217-D709ADF4D4D6}" type="sibTrans" cxnId="{91BC7E13-4F6D-4391-84FB-E7D4D56A4BF4}">
      <dgm:prSet/>
      <dgm:spPr/>
      <dgm:t>
        <a:bodyPr/>
        <a:lstStyle/>
        <a:p>
          <a:endParaRPr lang="en-US"/>
        </a:p>
      </dgm:t>
    </dgm:pt>
    <dgm:pt modelId="{EA555F8B-4656-4552-A393-3A2F0735E6AD}">
      <dgm:prSet phldrT="[Text]"/>
      <dgm:spPr/>
      <dgm:t>
        <a:bodyPr/>
        <a:lstStyle/>
        <a:p>
          <a:r>
            <a:rPr lang="en-US" dirty="0"/>
            <a:t>Merged into other categories (e.g., the mode or the neighboring category).</a:t>
          </a:r>
        </a:p>
      </dgm:t>
    </dgm:pt>
    <dgm:pt modelId="{5DF62458-5B17-400D-A8D8-44B4D54B278E}" type="parTrans" cxnId="{0FB4D137-5BF1-4057-8375-F462AE3F0D59}">
      <dgm:prSet/>
      <dgm:spPr/>
      <dgm:t>
        <a:bodyPr/>
        <a:lstStyle/>
        <a:p>
          <a:endParaRPr lang="en-US"/>
        </a:p>
      </dgm:t>
    </dgm:pt>
    <dgm:pt modelId="{32FF89CA-0D9E-427D-9F96-8F92A107F82E}" type="sibTrans" cxnId="{0FB4D137-5BF1-4057-8375-F462AE3F0D59}">
      <dgm:prSet/>
      <dgm:spPr/>
      <dgm:t>
        <a:bodyPr/>
        <a:lstStyle/>
        <a:p>
          <a:endParaRPr lang="en-US"/>
        </a:p>
      </dgm:t>
    </dgm:pt>
    <dgm:pt modelId="{493D3756-B52D-40E7-BE45-29ADF04D80FF}">
      <dgm:prSet phldrT="[Text]"/>
      <dgm:spPr/>
      <dgm:t>
        <a:bodyPr/>
        <a:lstStyle/>
        <a:p>
          <a:r>
            <a:rPr lang="en-US" dirty="0"/>
            <a:t>Advantage</a:t>
          </a:r>
        </a:p>
      </dgm:t>
    </dgm:pt>
    <dgm:pt modelId="{3B8E37C9-4095-4F9E-B38D-A0F85C2F2B84}" type="parTrans" cxnId="{A0DB70A4-B02B-4AA8-97B9-FF81E30C3084}">
      <dgm:prSet/>
      <dgm:spPr/>
      <dgm:t>
        <a:bodyPr/>
        <a:lstStyle/>
        <a:p>
          <a:endParaRPr lang="en-US"/>
        </a:p>
      </dgm:t>
    </dgm:pt>
    <dgm:pt modelId="{050F3FA1-AD04-44D2-A214-3231A3BC623F}" type="sibTrans" cxnId="{A0DB70A4-B02B-4AA8-97B9-FF81E30C3084}">
      <dgm:prSet/>
      <dgm:spPr/>
      <dgm:t>
        <a:bodyPr/>
        <a:lstStyle/>
        <a:p>
          <a:endParaRPr lang="en-US"/>
        </a:p>
      </dgm:t>
    </dgm:pt>
    <dgm:pt modelId="{91E79295-9087-409C-885F-57E686388F5F}">
      <dgm:prSet phldrT="[Text]"/>
      <dgm:spPr/>
      <dgm:t>
        <a:bodyPr/>
        <a:lstStyle/>
        <a:p>
          <a:r>
            <a:rPr lang="en-US" dirty="0"/>
            <a:t>The same number of observations is used for each predictor</a:t>
          </a:r>
        </a:p>
      </dgm:t>
    </dgm:pt>
    <dgm:pt modelId="{8F060904-832E-4F8E-B0A4-352B0B37EC33}" type="parTrans" cxnId="{45E81678-730C-41EC-ABF7-1CF8D0395DC6}">
      <dgm:prSet/>
      <dgm:spPr/>
      <dgm:t>
        <a:bodyPr/>
        <a:lstStyle/>
        <a:p>
          <a:endParaRPr lang="en-US"/>
        </a:p>
      </dgm:t>
    </dgm:pt>
    <dgm:pt modelId="{F36843FA-5B4C-44DA-B0D0-6277375CF935}" type="sibTrans" cxnId="{45E81678-730C-41EC-ABF7-1CF8D0395DC6}">
      <dgm:prSet/>
      <dgm:spPr/>
      <dgm:t>
        <a:bodyPr/>
        <a:lstStyle/>
        <a:p>
          <a:endParaRPr lang="en-US"/>
        </a:p>
      </dgm:t>
    </dgm:pt>
    <dgm:pt modelId="{6385C7F7-31B4-4905-B096-1EFB9A484639}">
      <dgm:prSet phldrT="[Text]"/>
      <dgm:spPr/>
      <dgm:t>
        <a:bodyPr/>
        <a:lstStyle/>
        <a:p>
          <a:r>
            <a:rPr lang="en-US" dirty="0"/>
            <a:t>The presence of missing values in a predictor may associate with target values</a:t>
          </a:r>
        </a:p>
      </dgm:t>
    </dgm:pt>
    <dgm:pt modelId="{9D032CE4-1B81-4525-A5A9-28E959654054}" type="parTrans" cxnId="{311F16D1-F703-4D33-B3B1-B15F3E3564E9}">
      <dgm:prSet/>
      <dgm:spPr/>
      <dgm:t>
        <a:bodyPr/>
        <a:lstStyle/>
        <a:p>
          <a:endParaRPr lang="en-US"/>
        </a:p>
      </dgm:t>
    </dgm:pt>
    <dgm:pt modelId="{E68400E6-76F2-4A2B-97B9-213F0E4D2DF4}" type="sibTrans" cxnId="{311F16D1-F703-4D33-B3B1-B15F3E3564E9}">
      <dgm:prSet/>
      <dgm:spPr/>
      <dgm:t>
        <a:bodyPr/>
        <a:lstStyle/>
        <a:p>
          <a:endParaRPr lang="en-US"/>
        </a:p>
      </dgm:t>
    </dgm:pt>
    <dgm:pt modelId="{E29F124C-7AE2-42A7-83C2-521BB020F2DA}" type="pres">
      <dgm:prSet presAssocID="{3E158B93-667B-4624-9F22-736A2CD07D77}" presName="theList" presStyleCnt="0">
        <dgm:presLayoutVars>
          <dgm:dir/>
          <dgm:animLvl val="lvl"/>
          <dgm:resizeHandles val="exact"/>
        </dgm:presLayoutVars>
      </dgm:prSet>
      <dgm:spPr/>
    </dgm:pt>
    <dgm:pt modelId="{4D99C3FF-041D-4FBB-A363-6D5EB26807A0}" type="pres">
      <dgm:prSet presAssocID="{79244EF7-58F1-4A6A-AED7-52BD801C274C}" presName="compNode" presStyleCnt="0"/>
      <dgm:spPr/>
    </dgm:pt>
    <dgm:pt modelId="{6B1BCFE8-4DB8-46A6-9EC2-CB142A845C84}" type="pres">
      <dgm:prSet presAssocID="{79244EF7-58F1-4A6A-AED7-52BD801C274C}" presName="aNode" presStyleLbl="bgShp" presStyleIdx="0" presStyleCnt="2"/>
      <dgm:spPr/>
    </dgm:pt>
    <dgm:pt modelId="{08375C4F-7519-4B1F-84C4-5D659573220D}" type="pres">
      <dgm:prSet presAssocID="{79244EF7-58F1-4A6A-AED7-52BD801C274C}" presName="textNode" presStyleLbl="bgShp" presStyleIdx="0" presStyleCnt="2"/>
      <dgm:spPr/>
    </dgm:pt>
    <dgm:pt modelId="{0465B82C-EA61-44E8-A231-3944E9B72792}" type="pres">
      <dgm:prSet presAssocID="{79244EF7-58F1-4A6A-AED7-52BD801C274C}" presName="compChildNode" presStyleCnt="0"/>
      <dgm:spPr/>
    </dgm:pt>
    <dgm:pt modelId="{FD8892F7-A854-4076-A82D-A4B65B195746}" type="pres">
      <dgm:prSet presAssocID="{79244EF7-58F1-4A6A-AED7-52BD801C274C}" presName="theInnerList" presStyleCnt="0"/>
      <dgm:spPr/>
    </dgm:pt>
    <dgm:pt modelId="{01F09B31-241C-480E-921F-EC9B06869B5F}" type="pres">
      <dgm:prSet presAssocID="{1EE1BC54-F8D2-4B37-B07B-63E53612CBA5}" presName="childNode" presStyleLbl="node1" presStyleIdx="0" presStyleCnt="4">
        <dgm:presLayoutVars>
          <dgm:bulletEnabled val="1"/>
        </dgm:presLayoutVars>
      </dgm:prSet>
      <dgm:spPr/>
    </dgm:pt>
    <dgm:pt modelId="{6AF0B055-5BA0-4729-B05B-8D0A292F88BD}" type="pres">
      <dgm:prSet presAssocID="{1EE1BC54-F8D2-4B37-B07B-63E53612CBA5}" presName="aSpace2" presStyleCnt="0"/>
      <dgm:spPr/>
    </dgm:pt>
    <dgm:pt modelId="{182D09F0-63B3-4C36-97FB-97894BFECA4A}" type="pres">
      <dgm:prSet presAssocID="{EA555F8B-4656-4552-A393-3A2F0735E6AD}" presName="childNode" presStyleLbl="node1" presStyleIdx="1" presStyleCnt="4">
        <dgm:presLayoutVars>
          <dgm:bulletEnabled val="1"/>
        </dgm:presLayoutVars>
      </dgm:prSet>
      <dgm:spPr/>
    </dgm:pt>
    <dgm:pt modelId="{D9389F1E-EE39-473D-A851-EFD566BAC2E1}" type="pres">
      <dgm:prSet presAssocID="{79244EF7-58F1-4A6A-AED7-52BD801C274C}" presName="aSpace" presStyleCnt="0"/>
      <dgm:spPr/>
    </dgm:pt>
    <dgm:pt modelId="{16031498-F6BC-400C-AB23-AC0B540BDA2C}" type="pres">
      <dgm:prSet presAssocID="{493D3756-B52D-40E7-BE45-29ADF04D80FF}" presName="compNode" presStyleCnt="0"/>
      <dgm:spPr/>
    </dgm:pt>
    <dgm:pt modelId="{B67FFA0C-F30E-499B-A903-FD54540A74D1}" type="pres">
      <dgm:prSet presAssocID="{493D3756-B52D-40E7-BE45-29ADF04D80FF}" presName="aNode" presStyleLbl="bgShp" presStyleIdx="1" presStyleCnt="2"/>
      <dgm:spPr/>
    </dgm:pt>
    <dgm:pt modelId="{F957A284-EC73-4D86-AEA4-81FCC0D263C3}" type="pres">
      <dgm:prSet presAssocID="{493D3756-B52D-40E7-BE45-29ADF04D80FF}" presName="textNode" presStyleLbl="bgShp" presStyleIdx="1" presStyleCnt="2"/>
      <dgm:spPr/>
    </dgm:pt>
    <dgm:pt modelId="{D4D0685A-4272-45E3-91C7-E6459CD9B085}" type="pres">
      <dgm:prSet presAssocID="{493D3756-B52D-40E7-BE45-29ADF04D80FF}" presName="compChildNode" presStyleCnt="0"/>
      <dgm:spPr/>
    </dgm:pt>
    <dgm:pt modelId="{270DB09D-92F1-427A-AD1D-6F95804467E9}" type="pres">
      <dgm:prSet presAssocID="{493D3756-B52D-40E7-BE45-29ADF04D80FF}" presName="theInnerList" presStyleCnt="0"/>
      <dgm:spPr/>
    </dgm:pt>
    <dgm:pt modelId="{3B495870-2A87-4CFA-A737-C85F8EF9068C}" type="pres">
      <dgm:prSet presAssocID="{91E79295-9087-409C-885F-57E686388F5F}" presName="childNode" presStyleLbl="node1" presStyleIdx="2" presStyleCnt="4">
        <dgm:presLayoutVars>
          <dgm:bulletEnabled val="1"/>
        </dgm:presLayoutVars>
      </dgm:prSet>
      <dgm:spPr/>
    </dgm:pt>
    <dgm:pt modelId="{CF79EEB0-780C-4B59-978D-1DA96E911A6D}" type="pres">
      <dgm:prSet presAssocID="{91E79295-9087-409C-885F-57E686388F5F}" presName="aSpace2" presStyleCnt="0"/>
      <dgm:spPr/>
    </dgm:pt>
    <dgm:pt modelId="{F7CE6318-ABEB-4ED7-A452-5760AA9073DE}" type="pres">
      <dgm:prSet presAssocID="{6385C7F7-31B4-4905-B096-1EFB9A48463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59FA00A-B1C5-4027-8DCC-53EC268C678C}" type="presOf" srcId="{1EE1BC54-F8D2-4B37-B07B-63E53612CBA5}" destId="{01F09B31-241C-480E-921F-EC9B06869B5F}" srcOrd="0" destOrd="0" presId="urn:microsoft.com/office/officeart/2005/8/layout/lProcess2"/>
    <dgm:cxn modelId="{B8B58D0E-881C-45CE-B497-713B69CD1C05}" type="presOf" srcId="{493D3756-B52D-40E7-BE45-29ADF04D80FF}" destId="{B67FFA0C-F30E-499B-A903-FD54540A74D1}" srcOrd="0" destOrd="0" presId="urn:microsoft.com/office/officeart/2005/8/layout/lProcess2"/>
    <dgm:cxn modelId="{91BC7E13-4F6D-4391-84FB-E7D4D56A4BF4}" srcId="{79244EF7-58F1-4A6A-AED7-52BD801C274C}" destId="{1EE1BC54-F8D2-4B37-B07B-63E53612CBA5}" srcOrd="0" destOrd="0" parTransId="{B232B304-E114-4177-9B31-B2530BA93351}" sibTransId="{6F53C523-05C6-485E-8217-D709ADF4D4D6}"/>
    <dgm:cxn modelId="{B6645F24-EBF1-4CCF-810E-F9D38BC0B165}" type="presOf" srcId="{3E158B93-667B-4624-9F22-736A2CD07D77}" destId="{E29F124C-7AE2-42A7-83C2-521BB020F2DA}" srcOrd="0" destOrd="0" presId="urn:microsoft.com/office/officeart/2005/8/layout/lProcess2"/>
    <dgm:cxn modelId="{0FB4D137-5BF1-4057-8375-F462AE3F0D59}" srcId="{79244EF7-58F1-4A6A-AED7-52BD801C274C}" destId="{EA555F8B-4656-4552-A393-3A2F0735E6AD}" srcOrd="1" destOrd="0" parTransId="{5DF62458-5B17-400D-A8D8-44B4D54B278E}" sibTransId="{32FF89CA-0D9E-427D-9F96-8F92A107F82E}"/>
    <dgm:cxn modelId="{A330805B-6136-40C6-8FF9-A57B1182077C}" type="presOf" srcId="{91E79295-9087-409C-885F-57E686388F5F}" destId="{3B495870-2A87-4CFA-A737-C85F8EF9068C}" srcOrd="0" destOrd="0" presId="urn:microsoft.com/office/officeart/2005/8/layout/lProcess2"/>
    <dgm:cxn modelId="{E7C0C666-B820-42A3-9087-2A6E5C01FA9E}" type="presOf" srcId="{EA555F8B-4656-4552-A393-3A2F0735E6AD}" destId="{182D09F0-63B3-4C36-97FB-97894BFECA4A}" srcOrd="0" destOrd="0" presId="urn:microsoft.com/office/officeart/2005/8/layout/lProcess2"/>
    <dgm:cxn modelId="{D220834D-0492-4A23-ADBD-1DBA64406C5E}" type="presOf" srcId="{6385C7F7-31B4-4905-B096-1EFB9A484639}" destId="{F7CE6318-ABEB-4ED7-A452-5760AA9073DE}" srcOrd="0" destOrd="0" presId="urn:microsoft.com/office/officeart/2005/8/layout/lProcess2"/>
    <dgm:cxn modelId="{E7B1AA4F-EFA9-4E70-BDBF-E578D57B491D}" type="presOf" srcId="{79244EF7-58F1-4A6A-AED7-52BD801C274C}" destId="{08375C4F-7519-4B1F-84C4-5D659573220D}" srcOrd="1" destOrd="0" presId="urn:microsoft.com/office/officeart/2005/8/layout/lProcess2"/>
    <dgm:cxn modelId="{11722F52-C0DC-41C1-81D8-124C39F65896}" type="presOf" srcId="{79244EF7-58F1-4A6A-AED7-52BD801C274C}" destId="{6B1BCFE8-4DB8-46A6-9EC2-CB142A845C84}" srcOrd="0" destOrd="0" presId="urn:microsoft.com/office/officeart/2005/8/layout/lProcess2"/>
    <dgm:cxn modelId="{45E81678-730C-41EC-ABF7-1CF8D0395DC6}" srcId="{493D3756-B52D-40E7-BE45-29ADF04D80FF}" destId="{91E79295-9087-409C-885F-57E686388F5F}" srcOrd="0" destOrd="0" parTransId="{8F060904-832E-4F8E-B0A4-352B0B37EC33}" sibTransId="{F36843FA-5B4C-44DA-B0D0-6277375CF935}"/>
    <dgm:cxn modelId="{A0DB70A4-B02B-4AA8-97B9-FF81E30C3084}" srcId="{3E158B93-667B-4624-9F22-736A2CD07D77}" destId="{493D3756-B52D-40E7-BE45-29ADF04D80FF}" srcOrd="1" destOrd="0" parTransId="{3B8E37C9-4095-4F9E-B38D-A0F85C2F2B84}" sibTransId="{050F3FA1-AD04-44D2-A214-3231A3BC623F}"/>
    <dgm:cxn modelId="{4630FBA6-A47B-4C9F-B5EE-B30AD5D40DB2}" type="presOf" srcId="{493D3756-B52D-40E7-BE45-29ADF04D80FF}" destId="{F957A284-EC73-4D86-AEA4-81FCC0D263C3}" srcOrd="1" destOrd="0" presId="urn:microsoft.com/office/officeart/2005/8/layout/lProcess2"/>
    <dgm:cxn modelId="{319CE8C4-5C4D-4D10-891C-4BCD39BD7693}" srcId="{3E158B93-667B-4624-9F22-736A2CD07D77}" destId="{79244EF7-58F1-4A6A-AED7-52BD801C274C}" srcOrd="0" destOrd="0" parTransId="{19213813-4BFC-45F9-913F-FC64C3137B28}" sibTransId="{CE457FEC-855D-42FF-ACA3-069B663869FF}"/>
    <dgm:cxn modelId="{311F16D1-F703-4D33-B3B1-B15F3E3564E9}" srcId="{493D3756-B52D-40E7-BE45-29ADF04D80FF}" destId="{6385C7F7-31B4-4905-B096-1EFB9A484639}" srcOrd="1" destOrd="0" parTransId="{9D032CE4-1B81-4525-A5A9-28E959654054}" sibTransId="{E68400E6-76F2-4A2B-97B9-213F0E4D2DF4}"/>
    <dgm:cxn modelId="{C0678A0A-B387-4FE9-B55F-66BD446F53C7}" type="presParOf" srcId="{E29F124C-7AE2-42A7-83C2-521BB020F2DA}" destId="{4D99C3FF-041D-4FBB-A363-6D5EB26807A0}" srcOrd="0" destOrd="0" presId="urn:microsoft.com/office/officeart/2005/8/layout/lProcess2"/>
    <dgm:cxn modelId="{A62E8C22-A2EE-4034-B002-083CFB2CCC58}" type="presParOf" srcId="{4D99C3FF-041D-4FBB-A363-6D5EB26807A0}" destId="{6B1BCFE8-4DB8-46A6-9EC2-CB142A845C84}" srcOrd="0" destOrd="0" presId="urn:microsoft.com/office/officeart/2005/8/layout/lProcess2"/>
    <dgm:cxn modelId="{29406FFA-3655-42EE-94E3-C46C029F8F8D}" type="presParOf" srcId="{4D99C3FF-041D-4FBB-A363-6D5EB26807A0}" destId="{08375C4F-7519-4B1F-84C4-5D659573220D}" srcOrd="1" destOrd="0" presId="urn:microsoft.com/office/officeart/2005/8/layout/lProcess2"/>
    <dgm:cxn modelId="{56D354D1-4F62-4317-B3C0-4DE5EB8FA62D}" type="presParOf" srcId="{4D99C3FF-041D-4FBB-A363-6D5EB26807A0}" destId="{0465B82C-EA61-44E8-A231-3944E9B72792}" srcOrd="2" destOrd="0" presId="urn:microsoft.com/office/officeart/2005/8/layout/lProcess2"/>
    <dgm:cxn modelId="{46614052-8914-4A9B-9A45-19A7C4CCF030}" type="presParOf" srcId="{0465B82C-EA61-44E8-A231-3944E9B72792}" destId="{FD8892F7-A854-4076-A82D-A4B65B195746}" srcOrd="0" destOrd="0" presId="urn:microsoft.com/office/officeart/2005/8/layout/lProcess2"/>
    <dgm:cxn modelId="{CA020D89-FC88-4EDF-B14F-8103D2654208}" type="presParOf" srcId="{FD8892F7-A854-4076-A82D-A4B65B195746}" destId="{01F09B31-241C-480E-921F-EC9B06869B5F}" srcOrd="0" destOrd="0" presId="urn:microsoft.com/office/officeart/2005/8/layout/lProcess2"/>
    <dgm:cxn modelId="{ABDC8939-7C27-4ECF-9BAF-BA4071DCB86D}" type="presParOf" srcId="{FD8892F7-A854-4076-A82D-A4B65B195746}" destId="{6AF0B055-5BA0-4729-B05B-8D0A292F88BD}" srcOrd="1" destOrd="0" presId="urn:microsoft.com/office/officeart/2005/8/layout/lProcess2"/>
    <dgm:cxn modelId="{09F27253-4BEA-4A58-A504-FACE8142D4D8}" type="presParOf" srcId="{FD8892F7-A854-4076-A82D-A4B65B195746}" destId="{182D09F0-63B3-4C36-97FB-97894BFECA4A}" srcOrd="2" destOrd="0" presId="urn:microsoft.com/office/officeart/2005/8/layout/lProcess2"/>
    <dgm:cxn modelId="{493FDA6F-44CC-45A6-AF4E-F9C61EFA5ED5}" type="presParOf" srcId="{E29F124C-7AE2-42A7-83C2-521BB020F2DA}" destId="{D9389F1E-EE39-473D-A851-EFD566BAC2E1}" srcOrd="1" destOrd="0" presId="urn:microsoft.com/office/officeart/2005/8/layout/lProcess2"/>
    <dgm:cxn modelId="{1507C14B-BC22-4CAF-AFA2-4A41C3B85A7F}" type="presParOf" srcId="{E29F124C-7AE2-42A7-83C2-521BB020F2DA}" destId="{16031498-F6BC-400C-AB23-AC0B540BDA2C}" srcOrd="2" destOrd="0" presId="urn:microsoft.com/office/officeart/2005/8/layout/lProcess2"/>
    <dgm:cxn modelId="{AB58C1B8-74E2-472A-B2D3-A4104C384C01}" type="presParOf" srcId="{16031498-F6BC-400C-AB23-AC0B540BDA2C}" destId="{B67FFA0C-F30E-499B-A903-FD54540A74D1}" srcOrd="0" destOrd="0" presId="urn:microsoft.com/office/officeart/2005/8/layout/lProcess2"/>
    <dgm:cxn modelId="{9F2A55C9-614C-4412-ABE6-7769C0674859}" type="presParOf" srcId="{16031498-F6BC-400C-AB23-AC0B540BDA2C}" destId="{F957A284-EC73-4D86-AEA4-81FCC0D263C3}" srcOrd="1" destOrd="0" presId="urn:microsoft.com/office/officeart/2005/8/layout/lProcess2"/>
    <dgm:cxn modelId="{8E8338CD-0EED-4BF0-A3B7-E9F553B1CCB0}" type="presParOf" srcId="{16031498-F6BC-400C-AB23-AC0B540BDA2C}" destId="{D4D0685A-4272-45E3-91C7-E6459CD9B085}" srcOrd="2" destOrd="0" presId="urn:microsoft.com/office/officeart/2005/8/layout/lProcess2"/>
    <dgm:cxn modelId="{F336526F-0ECA-42F6-8A0F-7A4175D59008}" type="presParOf" srcId="{D4D0685A-4272-45E3-91C7-E6459CD9B085}" destId="{270DB09D-92F1-427A-AD1D-6F95804467E9}" srcOrd="0" destOrd="0" presId="urn:microsoft.com/office/officeart/2005/8/layout/lProcess2"/>
    <dgm:cxn modelId="{0F3C6B7D-9750-42F4-AAE3-0099B1939950}" type="presParOf" srcId="{270DB09D-92F1-427A-AD1D-6F95804467E9}" destId="{3B495870-2A87-4CFA-A737-C85F8EF9068C}" srcOrd="0" destOrd="0" presId="urn:microsoft.com/office/officeart/2005/8/layout/lProcess2"/>
    <dgm:cxn modelId="{0152C953-D2CC-42B3-AB20-D31ECAB28C64}" type="presParOf" srcId="{270DB09D-92F1-427A-AD1D-6F95804467E9}" destId="{CF79EEB0-780C-4B59-978D-1DA96E911A6D}" srcOrd="1" destOrd="0" presId="urn:microsoft.com/office/officeart/2005/8/layout/lProcess2"/>
    <dgm:cxn modelId="{A6BA346A-9FD2-4BFB-B791-B25753194B6A}" type="presParOf" srcId="{270DB09D-92F1-427A-AD1D-6F95804467E9}" destId="{F7CE6318-ABEB-4ED7-A452-5760AA9073D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ABCCF67-84AD-4ECA-94D9-0B8F6CAE34F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B18B50-C2AB-4B7F-AD50-583B8A1909FB}">
      <dgm:prSet phldrT="[Text]"/>
      <dgm:spPr/>
      <dgm:t>
        <a:bodyPr/>
        <a:lstStyle/>
        <a:p>
          <a:r>
            <a:rPr lang="en-US" dirty="0"/>
            <a:t>Decision Tree is a poster child example to warn against Over-fitting</a:t>
          </a:r>
        </a:p>
      </dgm:t>
    </dgm:pt>
    <dgm:pt modelId="{69FFB17C-5352-4A5E-90CA-5EDF21BF6704}" type="parTrans" cxnId="{3FF65E84-031C-4089-8E61-6209C41CA849}">
      <dgm:prSet/>
      <dgm:spPr/>
      <dgm:t>
        <a:bodyPr/>
        <a:lstStyle/>
        <a:p>
          <a:endParaRPr lang="en-US"/>
        </a:p>
      </dgm:t>
    </dgm:pt>
    <dgm:pt modelId="{AECB2AD8-D4F3-455B-AB5B-DB5925D992E5}" type="sibTrans" cxnId="{3FF65E84-031C-4089-8E61-6209C41CA849}">
      <dgm:prSet/>
      <dgm:spPr/>
      <dgm:t>
        <a:bodyPr/>
        <a:lstStyle/>
        <a:p>
          <a:endParaRPr lang="en-US"/>
        </a:p>
      </dgm:t>
    </dgm:pt>
    <dgm:pt modelId="{75D4FAD3-1F23-49FE-B290-674A84CC7C6E}">
      <dgm:prSet phldrT="[Text]"/>
      <dgm:spPr/>
      <dgm:t>
        <a:bodyPr/>
        <a:lstStyle/>
        <a:p>
          <a:r>
            <a:rPr lang="en-US" dirty="0"/>
            <a:t>Over-fitting means the model is more complex than it should be, and it starts to pick up noise instead of signal.</a:t>
          </a:r>
        </a:p>
      </dgm:t>
    </dgm:pt>
    <dgm:pt modelId="{7A9C2159-3151-46A5-88B8-A77382F22C9F}" type="parTrans" cxnId="{799E1936-927A-456C-98C9-13F548043195}">
      <dgm:prSet/>
      <dgm:spPr/>
      <dgm:t>
        <a:bodyPr/>
        <a:lstStyle/>
        <a:p>
          <a:endParaRPr lang="en-US"/>
        </a:p>
      </dgm:t>
    </dgm:pt>
    <dgm:pt modelId="{04B06E22-17FC-4E24-8C71-749C5EFEE917}" type="sibTrans" cxnId="{799E1936-927A-456C-98C9-13F548043195}">
      <dgm:prSet/>
      <dgm:spPr/>
      <dgm:t>
        <a:bodyPr/>
        <a:lstStyle/>
        <a:p>
          <a:endParaRPr lang="en-US"/>
        </a:p>
      </dgm:t>
    </dgm:pt>
    <dgm:pt modelId="{7A32631A-30D1-43FB-89FF-A1E244A61C45}">
      <dgm:prSet/>
      <dgm:spPr/>
      <dgm:t>
        <a:bodyPr/>
        <a:lstStyle/>
        <a:p>
          <a:r>
            <a:rPr lang="en-US" dirty="0"/>
            <a:t>An overfitted data is overly tailored to the training data and cannot handle uncertainty in future data.</a:t>
          </a:r>
        </a:p>
      </dgm:t>
    </dgm:pt>
    <dgm:pt modelId="{2C0EF775-B896-4E46-ACD2-7BB9588BD327}" type="parTrans" cxnId="{8AB50004-7D51-4433-AA2D-FD56DE3D06B7}">
      <dgm:prSet/>
      <dgm:spPr/>
      <dgm:t>
        <a:bodyPr/>
        <a:lstStyle/>
        <a:p>
          <a:endParaRPr lang="en-US"/>
        </a:p>
      </dgm:t>
    </dgm:pt>
    <dgm:pt modelId="{5E874132-49A6-42F1-A45A-31F1DE826637}" type="sibTrans" cxnId="{8AB50004-7D51-4433-AA2D-FD56DE3D06B7}">
      <dgm:prSet/>
      <dgm:spPr/>
      <dgm:t>
        <a:bodyPr/>
        <a:lstStyle/>
        <a:p>
          <a:endParaRPr lang="en-US"/>
        </a:p>
      </dgm:t>
    </dgm:pt>
    <dgm:pt modelId="{ECD4EBB5-FC44-4FB3-BAB9-C958545E2391}">
      <dgm:prSet/>
      <dgm:spPr/>
      <dgm:t>
        <a:bodyPr/>
        <a:lstStyle/>
        <a:p>
          <a:r>
            <a:rPr lang="en-US" dirty="0"/>
            <a:t>Tempt to train a model well when we have many observations and many predictors</a:t>
          </a:r>
        </a:p>
      </dgm:t>
    </dgm:pt>
    <dgm:pt modelId="{A8CCA9E6-E503-4868-AEC0-4B0B324EE73F}" type="parTrans" cxnId="{1DF377C5-04EA-4210-8511-E9F110B8E445}">
      <dgm:prSet/>
      <dgm:spPr/>
      <dgm:t>
        <a:bodyPr/>
        <a:lstStyle/>
        <a:p>
          <a:endParaRPr lang="en-US"/>
        </a:p>
      </dgm:t>
    </dgm:pt>
    <dgm:pt modelId="{548BA446-DF28-4BCD-8FD2-2F1619B4B4FB}" type="sibTrans" cxnId="{1DF377C5-04EA-4210-8511-E9F110B8E445}">
      <dgm:prSet/>
      <dgm:spPr/>
      <dgm:t>
        <a:bodyPr/>
        <a:lstStyle/>
        <a:p>
          <a:endParaRPr lang="en-US"/>
        </a:p>
      </dgm:t>
    </dgm:pt>
    <dgm:pt modelId="{9C224C52-4093-42D1-811B-F9AC316B4B39}">
      <dgm:prSet/>
      <dgm:spPr/>
      <dgm:t>
        <a:bodyPr/>
        <a:lstStyle/>
        <a:p>
          <a:r>
            <a:rPr lang="en-US" dirty="0"/>
            <a:t>The worst situation when we selected a predictor (e.g., Case Identifier) that has unique value in each observation</a:t>
          </a:r>
        </a:p>
      </dgm:t>
    </dgm:pt>
    <dgm:pt modelId="{E08959A7-B7A3-4285-95B2-9A3CCCD83AD8}" type="parTrans" cxnId="{20E851C7-DD28-40A6-B768-56CCCB44CA3B}">
      <dgm:prSet/>
      <dgm:spPr/>
      <dgm:t>
        <a:bodyPr/>
        <a:lstStyle/>
        <a:p>
          <a:endParaRPr lang="en-US"/>
        </a:p>
      </dgm:t>
    </dgm:pt>
    <dgm:pt modelId="{72F085B9-8AB6-4040-9E91-1778946F3CD3}" type="sibTrans" cxnId="{20E851C7-DD28-40A6-B768-56CCCB44CA3B}">
      <dgm:prSet/>
      <dgm:spPr/>
      <dgm:t>
        <a:bodyPr/>
        <a:lstStyle/>
        <a:p>
          <a:endParaRPr lang="en-US"/>
        </a:p>
      </dgm:t>
    </dgm:pt>
    <dgm:pt modelId="{4D0C54F4-BEB0-4C01-821E-1F320A0B6A32}" type="pres">
      <dgm:prSet presAssocID="{0ABCCF67-84AD-4ECA-94D9-0B8F6CAE34F1}" presName="diagram" presStyleCnt="0">
        <dgm:presLayoutVars>
          <dgm:dir/>
          <dgm:resizeHandles val="exact"/>
        </dgm:presLayoutVars>
      </dgm:prSet>
      <dgm:spPr/>
    </dgm:pt>
    <dgm:pt modelId="{081CDEB8-05F1-46AE-842B-06746E68B001}" type="pres">
      <dgm:prSet presAssocID="{A5B18B50-C2AB-4B7F-AD50-583B8A1909FB}" presName="node" presStyleLbl="node1" presStyleIdx="0" presStyleCnt="5">
        <dgm:presLayoutVars>
          <dgm:bulletEnabled val="1"/>
        </dgm:presLayoutVars>
      </dgm:prSet>
      <dgm:spPr/>
    </dgm:pt>
    <dgm:pt modelId="{08BF241E-9753-4EFC-AF47-85029BE9DDA4}" type="pres">
      <dgm:prSet presAssocID="{AECB2AD8-D4F3-455B-AB5B-DB5925D992E5}" presName="sibTrans" presStyleCnt="0"/>
      <dgm:spPr/>
    </dgm:pt>
    <dgm:pt modelId="{2588FC0C-23BD-4B31-BBDC-18233B6FD6D4}" type="pres">
      <dgm:prSet presAssocID="{ECD4EBB5-FC44-4FB3-BAB9-C958545E2391}" presName="node" presStyleLbl="node1" presStyleIdx="1" presStyleCnt="5">
        <dgm:presLayoutVars>
          <dgm:bulletEnabled val="1"/>
        </dgm:presLayoutVars>
      </dgm:prSet>
      <dgm:spPr/>
    </dgm:pt>
    <dgm:pt modelId="{74336DD0-A5CD-43E9-9B88-0260FE561FEB}" type="pres">
      <dgm:prSet presAssocID="{548BA446-DF28-4BCD-8FD2-2F1619B4B4FB}" presName="sibTrans" presStyleCnt="0"/>
      <dgm:spPr/>
    </dgm:pt>
    <dgm:pt modelId="{34AE591B-E05D-4756-B5B1-0DEABD574C6D}" type="pres">
      <dgm:prSet presAssocID="{9C224C52-4093-42D1-811B-F9AC316B4B39}" presName="node" presStyleLbl="node1" presStyleIdx="2" presStyleCnt="5">
        <dgm:presLayoutVars>
          <dgm:bulletEnabled val="1"/>
        </dgm:presLayoutVars>
      </dgm:prSet>
      <dgm:spPr/>
    </dgm:pt>
    <dgm:pt modelId="{61830EB3-74A8-4BAA-AD91-8B85EB33EA63}" type="pres">
      <dgm:prSet presAssocID="{72F085B9-8AB6-4040-9E91-1778946F3CD3}" presName="sibTrans" presStyleCnt="0"/>
      <dgm:spPr/>
    </dgm:pt>
    <dgm:pt modelId="{31C87EAA-E904-4023-920A-4A6B1AB92A4A}" type="pres">
      <dgm:prSet presAssocID="{75D4FAD3-1F23-49FE-B290-674A84CC7C6E}" presName="node" presStyleLbl="node1" presStyleIdx="3" presStyleCnt="5">
        <dgm:presLayoutVars>
          <dgm:bulletEnabled val="1"/>
        </dgm:presLayoutVars>
      </dgm:prSet>
      <dgm:spPr/>
    </dgm:pt>
    <dgm:pt modelId="{C35C0065-DF35-464A-9992-0E9BDDE3BCB2}" type="pres">
      <dgm:prSet presAssocID="{04B06E22-17FC-4E24-8C71-749C5EFEE917}" presName="sibTrans" presStyleCnt="0"/>
      <dgm:spPr/>
    </dgm:pt>
    <dgm:pt modelId="{82D0E083-1F9B-4737-8648-E180897CC285}" type="pres">
      <dgm:prSet presAssocID="{7A32631A-30D1-43FB-89FF-A1E244A61C45}" presName="node" presStyleLbl="node1" presStyleIdx="4" presStyleCnt="5">
        <dgm:presLayoutVars>
          <dgm:bulletEnabled val="1"/>
        </dgm:presLayoutVars>
      </dgm:prSet>
      <dgm:spPr/>
    </dgm:pt>
  </dgm:ptLst>
  <dgm:cxnLst>
    <dgm:cxn modelId="{8AB50004-7D51-4433-AA2D-FD56DE3D06B7}" srcId="{0ABCCF67-84AD-4ECA-94D9-0B8F6CAE34F1}" destId="{7A32631A-30D1-43FB-89FF-A1E244A61C45}" srcOrd="4" destOrd="0" parTransId="{2C0EF775-B896-4E46-ACD2-7BB9588BD327}" sibTransId="{5E874132-49A6-42F1-A45A-31F1DE826637}"/>
    <dgm:cxn modelId="{1DA9D01D-1A2B-44B0-B906-9E29CFC1A20C}" type="presOf" srcId="{9C224C52-4093-42D1-811B-F9AC316B4B39}" destId="{34AE591B-E05D-4756-B5B1-0DEABD574C6D}" srcOrd="0" destOrd="0" presId="urn:microsoft.com/office/officeart/2005/8/layout/default"/>
    <dgm:cxn modelId="{799E1936-927A-456C-98C9-13F548043195}" srcId="{0ABCCF67-84AD-4ECA-94D9-0B8F6CAE34F1}" destId="{75D4FAD3-1F23-49FE-B290-674A84CC7C6E}" srcOrd="3" destOrd="0" parTransId="{7A9C2159-3151-46A5-88B8-A77382F22C9F}" sibTransId="{04B06E22-17FC-4E24-8C71-749C5EFEE917}"/>
    <dgm:cxn modelId="{3FF65E84-031C-4089-8E61-6209C41CA849}" srcId="{0ABCCF67-84AD-4ECA-94D9-0B8F6CAE34F1}" destId="{A5B18B50-C2AB-4B7F-AD50-583B8A1909FB}" srcOrd="0" destOrd="0" parTransId="{69FFB17C-5352-4A5E-90CA-5EDF21BF6704}" sibTransId="{AECB2AD8-D4F3-455B-AB5B-DB5925D992E5}"/>
    <dgm:cxn modelId="{2319F492-DBD1-4C91-A496-DD9591378676}" type="presOf" srcId="{75D4FAD3-1F23-49FE-B290-674A84CC7C6E}" destId="{31C87EAA-E904-4023-920A-4A6B1AB92A4A}" srcOrd="0" destOrd="0" presId="urn:microsoft.com/office/officeart/2005/8/layout/default"/>
    <dgm:cxn modelId="{68BD4C9B-1AFA-408C-B79F-5A068B028FD6}" type="presOf" srcId="{0ABCCF67-84AD-4ECA-94D9-0B8F6CAE34F1}" destId="{4D0C54F4-BEB0-4C01-821E-1F320A0B6A32}" srcOrd="0" destOrd="0" presId="urn:microsoft.com/office/officeart/2005/8/layout/default"/>
    <dgm:cxn modelId="{0C2FD1A5-8E7E-4EE7-B684-80A6EB518C64}" type="presOf" srcId="{A5B18B50-C2AB-4B7F-AD50-583B8A1909FB}" destId="{081CDEB8-05F1-46AE-842B-06746E68B001}" srcOrd="0" destOrd="0" presId="urn:microsoft.com/office/officeart/2005/8/layout/default"/>
    <dgm:cxn modelId="{1DF377C5-04EA-4210-8511-E9F110B8E445}" srcId="{0ABCCF67-84AD-4ECA-94D9-0B8F6CAE34F1}" destId="{ECD4EBB5-FC44-4FB3-BAB9-C958545E2391}" srcOrd="1" destOrd="0" parTransId="{A8CCA9E6-E503-4868-AEC0-4B0B324EE73F}" sibTransId="{548BA446-DF28-4BCD-8FD2-2F1619B4B4FB}"/>
    <dgm:cxn modelId="{20E851C7-DD28-40A6-B768-56CCCB44CA3B}" srcId="{0ABCCF67-84AD-4ECA-94D9-0B8F6CAE34F1}" destId="{9C224C52-4093-42D1-811B-F9AC316B4B39}" srcOrd="2" destOrd="0" parTransId="{E08959A7-B7A3-4285-95B2-9A3CCCD83AD8}" sibTransId="{72F085B9-8AB6-4040-9E91-1778946F3CD3}"/>
    <dgm:cxn modelId="{D9891BD3-3E0A-4469-AB9F-D70AF50ECE39}" type="presOf" srcId="{ECD4EBB5-FC44-4FB3-BAB9-C958545E2391}" destId="{2588FC0C-23BD-4B31-BBDC-18233B6FD6D4}" srcOrd="0" destOrd="0" presId="urn:microsoft.com/office/officeart/2005/8/layout/default"/>
    <dgm:cxn modelId="{E473B1F2-C3E5-4645-AED4-B93F5A6BDE7A}" type="presOf" srcId="{7A32631A-30D1-43FB-89FF-A1E244A61C45}" destId="{82D0E083-1F9B-4737-8648-E180897CC285}" srcOrd="0" destOrd="0" presId="urn:microsoft.com/office/officeart/2005/8/layout/default"/>
    <dgm:cxn modelId="{5821FE1C-1EB6-41F1-9189-1EA9E31BD101}" type="presParOf" srcId="{4D0C54F4-BEB0-4C01-821E-1F320A0B6A32}" destId="{081CDEB8-05F1-46AE-842B-06746E68B001}" srcOrd="0" destOrd="0" presId="urn:microsoft.com/office/officeart/2005/8/layout/default"/>
    <dgm:cxn modelId="{511A435C-35A5-4178-9EEC-185A95B38253}" type="presParOf" srcId="{4D0C54F4-BEB0-4C01-821E-1F320A0B6A32}" destId="{08BF241E-9753-4EFC-AF47-85029BE9DDA4}" srcOrd="1" destOrd="0" presId="urn:microsoft.com/office/officeart/2005/8/layout/default"/>
    <dgm:cxn modelId="{144645FF-2E49-4E01-B526-91F63855217B}" type="presParOf" srcId="{4D0C54F4-BEB0-4C01-821E-1F320A0B6A32}" destId="{2588FC0C-23BD-4B31-BBDC-18233B6FD6D4}" srcOrd="2" destOrd="0" presId="urn:microsoft.com/office/officeart/2005/8/layout/default"/>
    <dgm:cxn modelId="{B5EC843A-D2F4-4BCF-9ABF-6FEA688C9036}" type="presParOf" srcId="{4D0C54F4-BEB0-4C01-821E-1F320A0B6A32}" destId="{74336DD0-A5CD-43E9-9B88-0260FE561FEB}" srcOrd="3" destOrd="0" presId="urn:microsoft.com/office/officeart/2005/8/layout/default"/>
    <dgm:cxn modelId="{0F3216CC-70A2-4AAD-ADAF-957B95D09E16}" type="presParOf" srcId="{4D0C54F4-BEB0-4C01-821E-1F320A0B6A32}" destId="{34AE591B-E05D-4756-B5B1-0DEABD574C6D}" srcOrd="4" destOrd="0" presId="urn:microsoft.com/office/officeart/2005/8/layout/default"/>
    <dgm:cxn modelId="{F604A5CE-23DF-4FB2-B512-420EA479047D}" type="presParOf" srcId="{4D0C54F4-BEB0-4C01-821E-1F320A0B6A32}" destId="{61830EB3-74A8-4BAA-AD91-8B85EB33EA63}" srcOrd="5" destOrd="0" presId="urn:microsoft.com/office/officeart/2005/8/layout/default"/>
    <dgm:cxn modelId="{BA51490D-A475-4C92-90FF-10F955EA3A51}" type="presParOf" srcId="{4D0C54F4-BEB0-4C01-821E-1F320A0B6A32}" destId="{31C87EAA-E904-4023-920A-4A6B1AB92A4A}" srcOrd="6" destOrd="0" presId="urn:microsoft.com/office/officeart/2005/8/layout/default"/>
    <dgm:cxn modelId="{3AB10869-6F13-451E-BB60-246AAF79CFC0}" type="presParOf" srcId="{4D0C54F4-BEB0-4C01-821E-1F320A0B6A32}" destId="{C35C0065-DF35-464A-9992-0E9BDDE3BCB2}" srcOrd="7" destOrd="0" presId="urn:microsoft.com/office/officeart/2005/8/layout/default"/>
    <dgm:cxn modelId="{FBEAA684-1D36-47AB-8287-FCA8207B0785}" type="presParOf" srcId="{4D0C54F4-BEB0-4C01-821E-1F320A0B6A32}" destId="{82D0E083-1F9B-4737-8648-E180897CC28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1EF20E8-4746-4009-8F65-F18574D9C8D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ACEF69-5181-4008-8C31-AE910F996632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FD70A54E-60FD-4517-9DC4-0907193DB0B4}" type="parTrans" cxnId="{67421439-114E-45B0-8AA4-6416F1646E2A}">
      <dgm:prSet/>
      <dgm:spPr/>
      <dgm:t>
        <a:bodyPr/>
        <a:lstStyle/>
        <a:p>
          <a:endParaRPr lang="en-US"/>
        </a:p>
      </dgm:t>
    </dgm:pt>
    <dgm:pt modelId="{52592283-2848-4088-86ED-DEE467AAD9B1}" type="sibTrans" cxnId="{67421439-114E-45B0-8AA4-6416F1646E2A}">
      <dgm:prSet/>
      <dgm:spPr/>
      <dgm:t>
        <a:bodyPr/>
        <a:lstStyle/>
        <a:p>
          <a:endParaRPr lang="en-US"/>
        </a:p>
      </dgm:t>
    </dgm:pt>
    <dgm:pt modelId="{0C0070B8-94B8-42FF-B786-0B50BBD5DD86}">
      <dgm:prSet phldrT="[Text]"/>
      <dgm:spPr/>
      <dgm:t>
        <a:bodyPr/>
        <a:lstStyle/>
        <a:p>
          <a:r>
            <a:rPr lang="en-US" dirty="0"/>
            <a:t>Cluster the observations </a:t>
          </a:r>
        </a:p>
      </dgm:t>
    </dgm:pt>
    <dgm:pt modelId="{86EDDC31-3050-4BB2-AADC-1599937AE944}" type="parTrans" cxnId="{8FE2900F-F0BD-4F00-B24A-8FA535906EFE}">
      <dgm:prSet/>
      <dgm:spPr/>
      <dgm:t>
        <a:bodyPr/>
        <a:lstStyle/>
        <a:p>
          <a:endParaRPr lang="en-US"/>
        </a:p>
      </dgm:t>
    </dgm:pt>
    <dgm:pt modelId="{08E243F1-BE2B-4298-A51B-9ADEFB98D395}" type="sibTrans" cxnId="{8FE2900F-F0BD-4F00-B24A-8FA535906EFE}">
      <dgm:prSet/>
      <dgm:spPr/>
      <dgm:t>
        <a:bodyPr/>
        <a:lstStyle/>
        <a:p>
          <a:endParaRPr lang="en-US"/>
        </a:p>
      </dgm:t>
    </dgm:pt>
    <dgm:pt modelId="{EFD3A160-ED33-40B4-8AE7-B3D01E6D4C7A}">
      <dgm:prSet phldrT="[Text]"/>
      <dgm:spPr/>
      <dgm:t>
        <a:bodyPr/>
        <a:lstStyle/>
        <a:p>
          <a:r>
            <a:rPr lang="en-US" dirty="0"/>
            <a:t>Build a decision tree, the cluster IDs as the target variable, same input fields as the clustering</a:t>
          </a:r>
        </a:p>
      </dgm:t>
    </dgm:pt>
    <dgm:pt modelId="{680F6158-CFD1-4BD7-A800-94D1C70F3202}" type="parTrans" cxnId="{354F9920-8A68-4387-8361-F81F79908181}">
      <dgm:prSet/>
      <dgm:spPr/>
      <dgm:t>
        <a:bodyPr/>
        <a:lstStyle/>
        <a:p>
          <a:endParaRPr lang="en-US"/>
        </a:p>
      </dgm:t>
    </dgm:pt>
    <dgm:pt modelId="{FB3981AE-B791-4519-9BD5-70BB3B920AAE}" type="sibTrans" cxnId="{354F9920-8A68-4387-8361-F81F79908181}">
      <dgm:prSet/>
      <dgm:spPr/>
      <dgm:t>
        <a:bodyPr/>
        <a:lstStyle/>
        <a:p>
          <a:endParaRPr lang="en-US"/>
        </a:p>
      </dgm:t>
    </dgm:pt>
    <dgm:pt modelId="{FCC9D18E-B5E0-40F5-A7B5-AE86F8529D43}">
      <dgm:prSet phldrT="[Text]"/>
      <dgm:spPr/>
      <dgm:t>
        <a:bodyPr/>
        <a:lstStyle/>
        <a:p>
          <a:r>
            <a:rPr lang="en-US" dirty="0"/>
            <a:t>Goal</a:t>
          </a:r>
        </a:p>
      </dgm:t>
    </dgm:pt>
    <dgm:pt modelId="{DCD6A2B2-4E62-42D7-AE84-7B513675FE25}" type="parTrans" cxnId="{C767F8DD-3290-4C17-88DE-4727DAA5EE3C}">
      <dgm:prSet/>
      <dgm:spPr/>
      <dgm:t>
        <a:bodyPr/>
        <a:lstStyle/>
        <a:p>
          <a:endParaRPr lang="en-US"/>
        </a:p>
      </dgm:t>
    </dgm:pt>
    <dgm:pt modelId="{8FFC4C37-532C-4212-9652-4153836AB315}" type="sibTrans" cxnId="{C767F8DD-3290-4C17-88DE-4727DAA5EE3C}">
      <dgm:prSet/>
      <dgm:spPr/>
      <dgm:t>
        <a:bodyPr/>
        <a:lstStyle/>
        <a:p>
          <a:endParaRPr lang="en-US"/>
        </a:p>
      </dgm:t>
    </dgm:pt>
    <dgm:pt modelId="{E23881B2-5207-4071-8E27-2E04723E7EE9}">
      <dgm:prSet phldrT="[Text]"/>
      <dgm:spPr/>
      <dgm:t>
        <a:bodyPr/>
        <a:lstStyle/>
        <a:p>
          <a:r>
            <a:rPr lang="en-US" dirty="0"/>
            <a:t>Describe the majority of observations in a cluster by a decision tree rule</a:t>
          </a:r>
        </a:p>
      </dgm:t>
    </dgm:pt>
    <dgm:pt modelId="{4422685A-BD97-4B7D-86CD-BE6CD9514B34}" type="parTrans" cxnId="{8CB0EC90-948C-4ADB-9076-7EAACABCDDB3}">
      <dgm:prSet/>
      <dgm:spPr/>
      <dgm:t>
        <a:bodyPr/>
        <a:lstStyle/>
        <a:p>
          <a:endParaRPr lang="en-US"/>
        </a:p>
      </dgm:t>
    </dgm:pt>
    <dgm:pt modelId="{3C1DB39F-2034-4CD7-BC81-782CA51246C6}" type="sibTrans" cxnId="{8CB0EC90-948C-4ADB-9076-7EAACABCDDB3}">
      <dgm:prSet/>
      <dgm:spPr/>
      <dgm:t>
        <a:bodyPr/>
        <a:lstStyle/>
        <a:p>
          <a:endParaRPr lang="en-US"/>
        </a:p>
      </dgm:t>
    </dgm:pt>
    <dgm:pt modelId="{0069B3C5-BDCE-4584-9DDC-FE76896A1E08}">
      <dgm:prSet phldrT="[Text]"/>
      <dgm:spPr/>
      <dgm:t>
        <a:bodyPr/>
        <a:lstStyle/>
        <a:p>
          <a:r>
            <a:rPr lang="en-US" dirty="0"/>
            <a:t>NOT to re-discover the clusters</a:t>
          </a:r>
        </a:p>
      </dgm:t>
    </dgm:pt>
    <dgm:pt modelId="{63A32129-5E68-4C31-BA29-1615B62FA95D}" type="parTrans" cxnId="{06E2AE59-AE96-409D-8F7D-8DA40A2C8974}">
      <dgm:prSet/>
      <dgm:spPr/>
      <dgm:t>
        <a:bodyPr/>
        <a:lstStyle/>
        <a:p>
          <a:endParaRPr lang="en-US"/>
        </a:p>
      </dgm:t>
    </dgm:pt>
    <dgm:pt modelId="{E8431E86-450E-4D08-9760-E7488C0B55D2}" type="sibTrans" cxnId="{06E2AE59-AE96-409D-8F7D-8DA40A2C8974}">
      <dgm:prSet/>
      <dgm:spPr/>
      <dgm:t>
        <a:bodyPr/>
        <a:lstStyle/>
        <a:p>
          <a:endParaRPr lang="en-US"/>
        </a:p>
      </dgm:t>
    </dgm:pt>
    <dgm:pt modelId="{E0F79BD6-4164-40ED-9348-38B1AEFBEF40}" type="pres">
      <dgm:prSet presAssocID="{31EF20E8-4746-4009-8F65-F18574D9C8D1}" presName="theList" presStyleCnt="0">
        <dgm:presLayoutVars>
          <dgm:dir/>
          <dgm:animLvl val="lvl"/>
          <dgm:resizeHandles val="exact"/>
        </dgm:presLayoutVars>
      </dgm:prSet>
      <dgm:spPr/>
    </dgm:pt>
    <dgm:pt modelId="{7F81A564-E390-4A79-BE31-D1B78279AD63}" type="pres">
      <dgm:prSet presAssocID="{31ACEF69-5181-4008-8C31-AE910F996632}" presName="compNode" presStyleCnt="0"/>
      <dgm:spPr/>
    </dgm:pt>
    <dgm:pt modelId="{56DE18CB-C559-4966-A431-CB10F3B28D12}" type="pres">
      <dgm:prSet presAssocID="{31ACEF69-5181-4008-8C31-AE910F996632}" presName="aNode" presStyleLbl="bgShp" presStyleIdx="0" presStyleCnt="2"/>
      <dgm:spPr/>
    </dgm:pt>
    <dgm:pt modelId="{DD9B85C2-64DC-42C3-90CA-C72293D80257}" type="pres">
      <dgm:prSet presAssocID="{31ACEF69-5181-4008-8C31-AE910F996632}" presName="textNode" presStyleLbl="bgShp" presStyleIdx="0" presStyleCnt="2"/>
      <dgm:spPr/>
    </dgm:pt>
    <dgm:pt modelId="{B122B4CC-A560-43D4-8FE5-353B066ECC5D}" type="pres">
      <dgm:prSet presAssocID="{31ACEF69-5181-4008-8C31-AE910F996632}" presName="compChildNode" presStyleCnt="0"/>
      <dgm:spPr/>
    </dgm:pt>
    <dgm:pt modelId="{95E8A0A7-83B1-47CE-BD78-5E3E3C29A15A}" type="pres">
      <dgm:prSet presAssocID="{31ACEF69-5181-4008-8C31-AE910F996632}" presName="theInnerList" presStyleCnt="0"/>
      <dgm:spPr/>
    </dgm:pt>
    <dgm:pt modelId="{03616FC3-2595-4EC1-BDFE-2F2A46D8A23B}" type="pres">
      <dgm:prSet presAssocID="{0C0070B8-94B8-42FF-B786-0B50BBD5DD86}" presName="childNode" presStyleLbl="node1" presStyleIdx="0" presStyleCnt="4">
        <dgm:presLayoutVars>
          <dgm:bulletEnabled val="1"/>
        </dgm:presLayoutVars>
      </dgm:prSet>
      <dgm:spPr/>
    </dgm:pt>
    <dgm:pt modelId="{FFD3B691-5892-4AB6-A97B-354BF8EFA36C}" type="pres">
      <dgm:prSet presAssocID="{0C0070B8-94B8-42FF-B786-0B50BBD5DD86}" presName="aSpace2" presStyleCnt="0"/>
      <dgm:spPr/>
    </dgm:pt>
    <dgm:pt modelId="{3D407099-629F-45F9-950D-449A4416C690}" type="pres">
      <dgm:prSet presAssocID="{EFD3A160-ED33-40B4-8AE7-B3D01E6D4C7A}" presName="childNode" presStyleLbl="node1" presStyleIdx="1" presStyleCnt="4">
        <dgm:presLayoutVars>
          <dgm:bulletEnabled val="1"/>
        </dgm:presLayoutVars>
      </dgm:prSet>
      <dgm:spPr/>
    </dgm:pt>
    <dgm:pt modelId="{6D792DB7-6F9C-4EB8-BDEA-09B5FD171D8F}" type="pres">
      <dgm:prSet presAssocID="{31ACEF69-5181-4008-8C31-AE910F996632}" presName="aSpace" presStyleCnt="0"/>
      <dgm:spPr/>
    </dgm:pt>
    <dgm:pt modelId="{30E25D66-3695-4795-9C13-2FF02D7ED244}" type="pres">
      <dgm:prSet presAssocID="{FCC9D18E-B5E0-40F5-A7B5-AE86F8529D43}" presName="compNode" presStyleCnt="0"/>
      <dgm:spPr/>
    </dgm:pt>
    <dgm:pt modelId="{1D69AACC-E1A1-4B46-BACE-D1BABE118941}" type="pres">
      <dgm:prSet presAssocID="{FCC9D18E-B5E0-40F5-A7B5-AE86F8529D43}" presName="aNode" presStyleLbl="bgShp" presStyleIdx="1" presStyleCnt="2"/>
      <dgm:spPr/>
    </dgm:pt>
    <dgm:pt modelId="{7B08BFDF-E40B-4FDD-8761-9E08ABA6D681}" type="pres">
      <dgm:prSet presAssocID="{FCC9D18E-B5E0-40F5-A7B5-AE86F8529D43}" presName="textNode" presStyleLbl="bgShp" presStyleIdx="1" presStyleCnt="2"/>
      <dgm:spPr/>
    </dgm:pt>
    <dgm:pt modelId="{F8303189-7BC8-4667-85A6-ADCB8B02ED2C}" type="pres">
      <dgm:prSet presAssocID="{FCC9D18E-B5E0-40F5-A7B5-AE86F8529D43}" presName="compChildNode" presStyleCnt="0"/>
      <dgm:spPr/>
    </dgm:pt>
    <dgm:pt modelId="{394D0305-0BFB-4246-AD1B-BB1150E9C33D}" type="pres">
      <dgm:prSet presAssocID="{FCC9D18E-B5E0-40F5-A7B5-AE86F8529D43}" presName="theInnerList" presStyleCnt="0"/>
      <dgm:spPr/>
    </dgm:pt>
    <dgm:pt modelId="{9BE45772-B6A3-4262-B631-41F31C79C9AF}" type="pres">
      <dgm:prSet presAssocID="{E23881B2-5207-4071-8E27-2E04723E7EE9}" presName="childNode" presStyleLbl="node1" presStyleIdx="2" presStyleCnt="4">
        <dgm:presLayoutVars>
          <dgm:bulletEnabled val="1"/>
        </dgm:presLayoutVars>
      </dgm:prSet>
      <dgm:spPr/>
    </dgm:pt>
    <dgm:pt modelId="{E4BECD43-DE7D-4B39-8913-BE0B8F0F5139}" type="pres">
      <dgm:prSet presAssocID="{E23881B2-5207-4071-8E27-2E04723E7EE9}" presName="aSpace2" presStyleCnt="0"/>
      <dgm:spPr/>
    </dgm:pt>
    <dgm:pt modelId="{425F91C1-BC3F-42DA-B5EC-993C55DE1673}" type="pres">
      <dgm:prSet presAssocID="{0069B3C5-BDCE-4584-9DDC-FE76896A1E08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F92D430C-70CA-41AA-BC00-52CA628FEFB9}" type="presOf" srcId="{31ACEF69-5181-4008-8C31-AE910F996632}" destId="{56DE18CB-C559-4966-A431-CB10F3B28D12}" srcOrd="0" destOrd="0" presId="urn:microsoft.com/office/officeart/2005/8/layout/lProcess2"/>
    <dgm:cxn modelId="{8FE2900F-F0BD-4F00-B24A-8FA535906EFE}" srcId="{31ACEF69-5181-4008-8C31-AE910F996632}" destId="{0C0070B8-94B8-42FF-B786-0B50BBD5DD86}" srcOrd="0" destOrd="0" parTransId="{86EDDC31-3050-4BB2-AADC-1599937AE944}" sibTransId="{08E243F1-BE2B-4298-A51B-9ADEFB98D395}"/>
    <dgm:cxn modelId="{354F9920-8A68-4387-8361-F81F79908181}" srcId="{31ACEF69-5181-4008-8C31-AE910F996632}" destId="{EFD3A160-ED33-40B4-8AE7-B3D01E6D4C7A}" srcOrd="1" destOrd="0" parTransId="{680F6158-CFD1-4BD7-A800-94D1C70F3202}" sibTransId="{FB3981AE-B791-4519-9BD5-70BB3B920AAE}"/>
    <dgm:cxn modelId="{AEAF6925-1382-4C7F-9661-6A1123477769}" type="presOf" srcId="{E23881B2-5207-4071-8E27-2E04723E7EE9}" destId="{9BE45772-B6A3-4262-B631-41F31C79C9AF}" srcOrd="0" destOrd="0" presId="urn:microsoft.com/office/officeart/2005/8/layout/lProcess2"/>
    <dgm:cxn modelId="{67421439-114E-45B0-8AA4-6416F1646E2A}" srcId="{31EF20E8-4746-4009-8F65-F18574D9C8D1}" destId="{31ACEF69-5181-4008-8C31-AE910F996632}" srcOrd="0" destOrd="0" parTransId="{FD70A54E-60FD-4517-9DC4-0907193DB0B4}" sibTransId="{52592283-2848-4088-86ED-DEE467AAD9B1}"/>
    <dgm:cxn modelId="{BA0CFE41-3D99-44FF-8C7C-B19E94875EDF}" type="presOf" srcId="{31EF20E8-4746-4009-8F65-F18574D9C8D1}" destId="{E0F79BD6-4164-40ED-9348-38B1AEFBEF40}" srcOrd="0" destOrd="0" presId="urn:microsoft.com/office/officeart/2005/8/layout/lProcess2"/>
    <dgm:cxn modelId="{3AE69064-3B47-45E9-850F-C7FE1306B65E}" type="presOf" srcId="{31ACEF69-5181-4008-8C31-AE910F996632}" destId="{DD9B85C2-64DC-42C3-90CA-C72293D80257}" srcOrd="1" destOrd="0" presId="urn:microsoft.com/office/officeart/2005/8/layout/lProcess2"/>
    <dgm:cxn modelId="{0F26E967-DFC6-4F9C-A154-3876F43CF573}" type="presOf" srcId="{0C0070B8-94B8-42FF-B786-0B50BBD5DD86}" destId="{03616FC3-2595-4EC1-BDFE-2F2A46D8A23B}" srcOrd="0" destOrd="0" presId="urn:microsoft.com/office/officeart/2005/8/layout/lProcess2"/>
    <dgm:cxn modelId="{C58CA168-80D2-4182-AF9D-5315CE0BA4E5}" type="presOf" srcId="{FCC9D18E-B5E0-40F5-A7B5-AE86F8529D43}" destId="{1D69AACC-E1A1-4B46-BACE-D1BABE118941}" srcOrd="0" destOrd="0" presId="urn:microsoft.com/office/officeart/2005/8/layout/lProcess2"/>
    <dgm:cxn modelId="{06E2AE59-AE96-409D-8F7D-8DA40A2C8974}" srcId="{FCC9D18E-B5E0-40F5-A7B5-AE86F8529D43}" destId="{0069B3C5-BDCE-4584-9DDC-FE76896A1E08}" srcOrd="1" destOrd="0" parTransId="{63A32129-5E68-4C31-BA29-1615B62FA95D}" sibTransId="{E8431E86-450E-4D08-9760-E7488C0B55D2}"/>
    <dgm:cxn modelId="{96CF9E80-9268-4A3F-820A-2D4BA5DC01BF}" type="presOf" srcId="{FCC9D18E-B5E0-40F5-A7B5-AE86F8529D43}" destId="{7B08BFDF-E40B-4FDD-8761-9E08ABA6D681}" srcOrd="1" destOrd="0" presId="urn:microsoft.com/office/officeart/2005/8/layout/lProcess2"/>
    <dgm:cxn modelId="{8CB0EC90-948C-4ADB-9076-7EAACABCDDB3}" srcId="{FCC9D18E-B5E0-40F5-A7B5-AE86F8529D43}" destId="{E23881B2-5207-4071-8E27-2E04723E7EE9}" srcOrd="0" destOrd="0" parTransId="{4422685A-BD97-4B7D-86CD-BE6CD9514B34}" sibTransId="{3C1DB39F-2034-4CD7-BC81-782CA51246C6}"/>
    <dgm:cxn modelId="{25A7BFB5-4A91-4989-A6AB-58560B256A02}" type="presOf" srcId="{0069B3C5-BDCE-4584-9DDC-FE76896A1E08}" destId="{425F91C1-BC3F-42DA-B5EC-993C55DE1673}" srcOrd="0" destOrd="0" presId="urn:microsoft.com/office/officeart/2005/8/layout/lProcess2"/>
    <dgm:cxn modelId="{C767F8DD-3290-4C17-88DE-4727DAA5EE3C}" srcId="{31EF20E8-4746-4009-8F65-F18574D9C8D1}" destId="{FCC9D18E-B5E0-40F5-A7B5-AE86F8529D43}" srcOrd="1" destOrd="0" parTransId="{DCD6A2B2-4E62-42D7-AE84-7B513675FE25}" sibTransId="{8FFC4C37-532C-4212-9652-4153836AB315}"/>
    <dgm:cxn modelId="{0CA33BF8-49EF-49EB-9484-D841C417144D}" type="presOf" srcId="{EFD3A160-ED33-40B4-8AE7-B3D01E6D4C7A}" destId="{3D407099-629F-45F9-950D-449A4416C690}" srcOrd="0" destOrd="0" presId="urn:microsoft.com/office/officeart/2005/8/layout/lProcess2"/>
    <dgm:cxn modelId="{2ED9F416-D2A1-4B5E-BBDD-91C1DFAE625E}" type="presParOf" srcId="{E0F79BD6-4164-40ED-9348-38B1AEFBEF40}" destId="{7F81A564-E390-4A79-BE31-D1B78279AD63}" srcOrd="0" destOrd="0" presId="urn:microsoft.com/office/officeart/2005/8/layout/lProcess2"/>
    <dgm:cxn modelId="{7CB96CCD-5FFB-4A39-9C7E-E779E2236F97}" type="presParOf" srcId="{7F81A564-E390-4A79-BE31-D1B78279AD63}" destId="{56DE18CB-C559-4966-A431-CB10F3B28D12}" srcOrd="0" destOrd="0" presId="urn:microsoft.com/office/officeart/2005/8/layout/lProcess2"/>
    <dgm:cxn modelId="{1DC08EC8-B076-415D-ABCC-17290D24FACD}" type="presParOf" srcId="{7F81A564-E390-4A79-BE31-D1B78279AD63}" destId="{DD9B85C2-64DC-42C3-90CA-C72293D80257}" srcOrd="1" destOrd="0" presId="urn:microsoft.com/office/officeart/2005/8/layout/lProcess2"/>
    <dgm:cxn modelId="{C80AC191-ABF7-4F2A-A551-9B316DA7C660}" type="presParOf" srcId="{7F81A564-E390-4A79-BE31-D1B78279AD63}" destId="{B122B4CC-A560-43D4-8FE5-353B066ECC5D}" srcOrd="2" destOrd="0" presId="urn:microsoft.com/office/officeart/2005/8/layout/lProcess2"/>
    <dgm:cxn modelId="{5D9B5F17-A9EF-4DE2-95D0-6F28D15536FF}" type="presParOf" srcId="{B122B4CC-A560-43D4-8FE5-353B066ECC5D}" destId="{95E8A0A7-83B1-47CE-BD78-5E3E3C29A15A}" srcOrd="0" destOrd="0" presId="urn:microsoft.com/office/officeart/2005/8/layout/lProcess2"/>
    <dgm:cxn modelId="{02983FD4-0FFC-4655-A092-BF1E62D74A91}" type="presParOf" srcId="{95E8A0A7-83B1-47CE-BD78-5E3E3C29A15A}" destId="{03616FC3-2595-4EC1-BDFE-2F2A46D8A23B}" srcOrd="0" destOrd="0" presId="urn:microsoft.com/office/officeart/2005/8/layout/lProcess2"/>
    <dgm:cxn modelId="{6CE64DC2-AA38-439B-9273-BDC7F1EB1A73}" type="presParOf" srcId="{95E8A0A7-83B1-47CE-BD78-5E3E3C29A15A}" destId="{FFD3B691-5892-4AB6-A97B-354BF8EFA36C}" srcOrd="1" destOrd="0" presId="urn:microsoft.com/office/officeart/2005/8/layout/lProcess2"/>
    <dgm:cxn modelId="{3AAE23D8-ACA6-4672-AC69-E9E62845F4E9}" type="presParOf" srcId="{95E8A0A7-83B1-47CE-BD78-5E3E3C29A15A}" destId="{3D407099-629F-45F9-950D-449A4416C690}" srcOrd="2" destOrd="0" presId="urn:microsoft.com/office/officeart/2005/8/layout/lProcess2"/>
    <dgm:cxn modelId="{A6DED544-A177-4459-A233-1A5DAE3E7657}" type="presParOf" srcId="{E0F79BD6-4164-40ED-9348-38B1AEFBEF40}" destId="{6D792DB7-6F9C-4EB8-BDEA-09B5FD171D8F}" srcOrd="1" destOrd="0" presId="urn:microsoft.com/office/officeart/2005/8/layout/lProcess2"/>
    <dgm:cxn modelId="{D3B9BA55-21FE-43F2-85F9-06DC7B8E6F8A}" type="presParOf" srcId="{E0F79BD6-4164-40ED-9348-38B1AEFBEF40}" destId="{30E25D66-3695-4795-9C13-2FF02D7ED244}" srcOrd="2" destOrd="0" presId="urn:microsoft.com/office/officeart/2005/8/layout/lProcess2"/>
    <dgm:cxn modelId="{5B1C9ED0-195F-4313-869A-52B3E442C0C1}" type="presParOf" srcId="{30E25D66-3695-4795-9C13-2FF02D7ED244}" destId="{1D69AACC-E1A1-4B46-BACE-D1BABE118941}" srcOrd="0" destOrd="0" presId="urn:microsoft.com/office/officeart/2005/8/layout/lProcess2"/>
    <dgm:cxn modelId="{FF2192BB-0479-43F3-9C5D-A9DA38AD57D5}" type="presParOf" srcId="{30E25D66-3695-4795-9C13-2FF02D7ED244}" destId="{7B08BFDF-E40B-4FDD-8761-9E08ABA6D681}" srcOrd="1" destOrd="0" presId="urn:microsoft.com/office/officeart/2005/8/layout/lProcess2"/>
    <dgm:cxn modelId="{B1D0042D-CC8F-4403-8179-5E720B896F29}" type="presParOf" srcId="{30E25D66-3695-4795-9C13-2FF02D7ED244}" destId="{F8303189-7BC8-4667-85A6-ADCB8B02ED2C}" srcOrd="2" destOrd="0" presId="urn:microsoft.com/office/officeart/2005/8/layout/lProcess2"/>
    <dgm:cxn modelId="{0D16DE06-0A17-4C73-9B99-04A878B49E09}" type="presParOf" srcId="{F8303189-7BC8-4667-85A6-ADCB8B02ED2C}" destId="{394D0305-0BFB-4246-AD1B-BB1150E9C33D}" srcOrd="0" destOrd="0" presId="urn:microsoft.com/office/officeart/2005/8/layout/lProcess2"/>
    <dgm:cxn modelId="{F1C88E69-826C-4B6F-A6B6-16E82FCC8120}" type="presParOf" srcId="{394D0305-0BFB-4246-AD1B-BB1150E9C33D}" destId="{9BE45772-B6A3-4262-B631-41F31C79C9AF}" srcOrd="0" destOrd="0" presId="urn:microsoft.com/office/officeart/2005/8/layout/lProcess2"/>
    <dgm:cxn modelId="{A35B71E4-C182-4EE2-A18E-B06AF5159B7B}" type="presParOf" srcId="{394D0305-0BFB-4246-AD1B-BB1150E9C33D}" destId="{E4BECD43-DE7D-4B39-8913-BE0B8F0F5139}" srcOrd="1" destOrd="0" presId="urn:microsoft.com/office/officeart/2005/8/layout/lProcess2"/>
    <dgm:cxn modelId="{6D799362-3DF4-4CBF-A7D0-1FBD36EF5E0D}" type="presParOf" srcId="{394D0305-0BFB-4246-AD1B-BB1150E9C33D}" destId="{425F91C1-BC3F-42DA-B5EC-993C55DE167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4CE60F-D3AE-4C08-B751-15998E8E6249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8CF12E-8307-44A0-AEE2-6D8ECA48D9EE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Approval Decision</a:t>
          </a:r>
        </a:p>
      </dgm:t>
    </dgm:pt>
    <dgm:pt modelId="{1D7CD68B-7546-4EE7-9BD7-760D5FC3F19C}" type="parTrans" cxnId="{E4C6046E-3398-480D-A26B-D9D5E7766847}">
      <dgm:prSet/>
      <dgm:spPr/>
      <dgm:t>
        <a:bodyPr/>
        <a:lstStyle/>
        <a:p>
          <a:endParaRPr lang="en-US"/>
        </a:p>
      </dgm:t>
    </dgm:pt>
    <dgm:pt modelId="{1E962E5F-DABE-4E52-B9DE-BC2D223BBBBC}" type="sibTrans" cxnId="{E4C6046E-3398-480D-A26B-D9D5E7766847}">
      <dgm:prSet/>
      <dgm:spPr/>
      <dgm:t>
        <a:bodyPr/>
        <a:lstStyle/>
        <a:p>
          <a:endParaRPr lang="en-US"/>
        </a:p>
      </dgm:t>
    </dgm:pt>
    <dgm:pt modelId="{382ECF59-2241-4A78-97A1-314379127891}">
      <dgm:prSet phldrT="[Text]" custT="1"/>
      <dgm:spPr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</dgm:spPr>
      <dgm:t>
        <a:bodyPr/>
        <a:lstStyle/>
        <a:p>
          <a:r>
            <a:rPr lang="en-US" sz="2800" dirty="0">
              <a:solidFill>
                <a:schemeClr val="tx1"/>
              </a:solidFill>
            </a:rPr>
            <a:t>Loan Application</a:t>
          </a:r>
        </a:p>
      </dgm:t>
    </dgm:pt>
    <dgm:pt modelId="{FA88AE27-9D6E-45A3-8570-7924A28F8E11}" type="parTrans" cxnId="{4C61642D-C5CD-404E-8FF1-26D308334BA5}">
      <dgm:prSet/>
      <dgm:spPr/>
      <dgm:t>
        <a:bodyPr/>
        <a:lstStyle/>
        <a:p>
          <a:endParaRPr lang="en-US"/>
        </a:p>
      </dgm:t>
    </dgm:pt>
    <dgm:pt modelId="{0417F6D0-E750-4DD1-A19E-91E216A32889}" type="sibTrans" cxnId="{4C61642D-C5CD-404E-8FF1-26D308334BA5}">
      <dgm:prSet/>
      <dgm:spPr/>
      <dgm:t>
        <a:bodyPr/>
        <a:lstStyle/>
        <a:p>
          <a:endParaRPr lang="en-US"/>
        </a:p>
      </dgm:t>
    </dgm:pt>
    <dgm:pt modelId="{77604BB4-6D9A-48BE-BF94-632D00ED0133}">
      <dgm:prSet phldrT="[Text]"/>
      <dgm:spPr>
        <a:blipFill rotWithShape="0">
          <a:blip xmlns:r="http://schemas.openxmlformats.org/officeDocument/2006/relationships" r:embed="rId3"/>
          <a:srcRect/>
          <a:stretch>
            <a:fillRect l="-10000" r="-10000"/>
          </a:stretch>
        </a:blipFill>
      </dgm:spPr>
      <dgm:t>
        <a:bodyPr/>
        <a:lstStyle/>
        <a:p>
          <a:endParaRPr lang="en-US" dirty="0"/>
        </a:p>
      </dgm:t>
    </dgm:pt>
    <dgm:pt modelId="{A25F47C1-CE5B-4022-A3F0-93CA4B43844D}" type="parTrans" cxnId="{063668A6-4E73-4D54-A456-D4BE48CAC6D3}">
      <dgm:prSet/>
      <dgm:spPr/>
      <dgm:t>
        <a:bodyPr/>
        <a:lstStyle/>
        <a:p>
          <a:endParaRPr lang="en-US"/>
        </a:p>
      </dgm:t>
    </dgm:pt>
    <dgm:pt modelId="{0C838BF8-3B9F-4BB6-A588-9F36493CCC4B}" type="sibTrans" cxnId="{063668A6-4E73-4D54-A456-D4BE48CAC6D3}">
      <dgm:prSet/>
      <dgm:spPr/>
      <dgm:t>
        <a:bodyPr/>
        <a:lstStyle/>
        <a:p>
          <a:endParaRPr lang="en-US"/>
        </a:p>
      </dgm:t>
    </dgm:pt>
    <dgm:pt modelId="{6FC1F9ED-AEBE-4DA9-87DE-57B37F8437D4}">
      <dgm:prSet phldrT="[Text]"/>
      <dgm:spPr>
        <a:blipFill rotWithShape="0">
          <a:blip xmlns:r="http://schemas.openxmlformats.org/officeDocument/2006/relationships" r:embed="rId4"/>
          <a:srcRect/>
          <a:stretch>
            <a:fillRect/>
          </a:stretch>
        </a:blipFill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0A96A983-AB87-4771-A74F-F8AE283E46D1}" type="sibTrans" cxnId="{A06ACF84-E2FB-4386-A332-CE8F380422F3}">
      <dgm:prSet/>
      <dgm:spPr/>
      <dgm:t>
        <a:bodyPr/>
        <a:lstStyle/>
        <a:p>
          <a:endParaRPr lang="en-US"/>
        </a:p>
      </dgm:t>
    </dgm:pt>
    <dgm:pt modelId="{6F097ED4-C1E5-4651-BC36-5E1918AC5DDA}" type="parTrans" cxnId="{A06ACF84-E2FB-4386-A332-CE8F380422F3}">
      <dgm:prSet/>
      <dgm:spPr/>
      <dgm:t>
        <a:bodyPr/>
        <a:lstStyle/>
        <a:p>
          <a:endParaRPr lang="en-US"/>
        </a:p>
      </dgm:t>
    </dgm:pt>
    <dgm:pt modelId="{F47E924D-19F1-4758-AD98-68095B09C4E8}" type="pres">
      <dgm:prSet presAssocID="{734CE60F-D3AE-4C08-B751-15998E8E624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2669146-9C7F-49FE-9F0E-47EF226B18EE}" type="pres">
      <dgm:prSet presAssocID="{098CF12E-8307-44A0-AEE2-6D8ECA48D9EE}" presName="singleCycle" presStyleCnt="0"/>
      <dgm:spPr/>
    </dgm:pt>
    <dgm:pt modelId="{E5F55118-1197-46D4-AB37-23F5162E7E84}" type="pres">
      <dgm:prSet presAssocID="{098CF12E-8307-44A0-AEE2-6D8ECA48D9EE}" presName="singleCenter" presStyleLbl="node1" presStyleIdx="0" presStyleCnt="4" custScaleX="144398" custScaleY="126438">
        <dgm:presLayoutVars>
          <dgm:chMax val="7"/>
          <dgm:chPref val="7"/>
        </dgm:presLayoutVars>
      </dgm:prSet>
      <dgm:spPr>
        <a:prstGeom prst="diamond">
          <a:avLst/>
        </a:prstGeom>
      </dgm:spPr>
    </dgm:pt>
    <dgm:pt modelId="{78BAA61D-987B-47D8-840B-B7E34EDF7368}" type="pres">
      <dgm:prSet presAssocID="{FA88AE27-9D6E-45A3-8570-7924A28F8E11}" presName="Name56" presStyleLbl="parChTrans1D2" presStyleIdx="0" presStyleCnt="3"/>
      <dgm:spPr/>
    </dgm:pt>
    <dgm:pt modelId="{821540B8-D803-4349-9648-7961055FB031}" type="pres">
      <dgm:prSet presAssocID="{382ECF59-2241-4A78-97A1-314379127891}" presName="text0" presStyleLbl="node1" presStyleIdx="1" presStyleCnt="4" custScaleX="205133" custScaleY="143246">
        <dgm:presLayoutVars>
          <dgm:bulletEnabled val="1"/>
        </dgm:presLayoutVars>
      </dgm:prSet>
      <dgm:spPr>
        <a:prstGeom prst="flowChartDocument">
          <a:avLst/>
        </a:prstGeom>
      </dgm:spPr>
    </dgm:pt>
    <dgm:pt modelId="{580DFBAF-BD6C-4856-B769-B7388703CB2D}" type="pres">
      <dgm:prSet presAssocID="{6F097ED4-C1E5-4651-BC36-5E1918AC5DDA}" presName="Name56" presStyleLbl="parChTrans1D2" presStyleIdx="1" presStyleCnt="3"/>
      <dgm:spPr/>
    </dgm:pt>
    <dgm:pt modelId="{FD241858-CDB9-436B-8C79-C0A95622D418}" type="pres">
      <dgm:prSet presAssocID="{6FC1F9ED-AEBE-4DA9-87DE-57B37F8437D4}" presName="text0" presStyleLbl="node1" presStyleIdx="2" presStyleCnt="4" custScaleX="183218" custScaleY="183218" custRadScaleRad="140157" custRadScaleInc="46864">
        <dgm:presLayoutVars>
          <dgm:bulletEnabled val="1"/>
        </dgm:presLayoutVars>
      </dgm:prSet>
      <dgm:spPr>
        <a:prstGeom prst="ellipse">
          <a:avLst/>
        </a:prstGeom>
      </dgm:spPr>
    </dgm:pt>
    <dgm:pt modelId="{E603CF57-5112-47E7-B113-FFD35197AA03}" type="pres">
      <dgm:prSet presAssocID="{A25F47C1-CE5B-4022-A3F0-93CA4B43844D}" presName="Name56" presStyleLbl="parChTrans1D2" presStyleIdx="2" presStyleCnt="3"/>
      <dgm:spPr/>
    </dgm:pt>
    <dgm:pt modelId="{603A05F0-009B-4075-9FBB-6DED80D0E97C}" type="pres">
      <dgm:prSet presAssocID="{77604BB4-6D9A-48BE-BF94-632D00ED0133}" presName="text0" presStyleLbl="node1" presStyleIdx="3" presStyleCnt="4" custScaleX="183218" custScaleY="183218" custRadScaleRad="106348" custRadScaleInc="-4566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3BD04C19-F66F-4912-B021-488CF41C8F16}" type="presOf" srcId="{6FC1F9ED-AEBE-4DA9-87DE-57B37F8437D4}" destId="{FD241858-CDB9-436B-8C79-C0A95622D418}" srcOrd="0" destOrd="0" presId="urn:microsoft.com/office/officeart/2008/layout/RadialCluster"/>
    <dgm:cxn modelId="{4C61642D-C5CD-404E-8FF1-26D308334BA5}" srcId="{098CF12E-8307-44A0-AEE2-6D8ECA48D9EE}" destId="{382ECF59-2241-4A78-97A1-314379127891}" srcOrd="0" destOrd="0" parTransId="{FA88AE27-9D6E-45A3-8570-7924A28F8E11}" sibTransId="{0417F6D0-E750-4DD1-A19E-91E216A32889}"/>
    <dgm:cxn modelId="{B4C5A13B-B41F-4D38-BE55-636162A4CBC4}" type="presOf" srcId="{734CE60F-D3AE-4C08-B751-15998E8E6249}" destId="{F47E924D-19F1-4758-AD98-68095B09C4E8}" srcOrd="0" destOrd="0" presId="urn:microsoft.com/office/officeart/2008/layout/RadialCluster"/>
    <dgm:cxn modelId="{F9828E5C-70DC-4064-ABA0-C41CD3DA07E6}" type="presOf" srcId="{098CF12E-8307-44A0-AEE2-6D8ECA48D9EE}" destId="{E5F55118-1197-46D4-AB37-23F5162E7E84}" srcOrd="0" destOrd="0" presId="urn:microsoft.com/office/officeart/2008/layout/RadialCluster"/>
    <dgm:cxn modelId="{E4C6046E-3398-480D-A26B-D9D5E7766847}" srcId="{734CE60F-D3AE-4C08-B751-15998E8E6249}" destId="{098CF12E-8307-44A0-AEE2-6D8ECA48D9EE}" srcOrd="0" destOrd="0" parTransId="{1D7CD68B-7546-4EE7-9BD7-760D5FC3F19C}" sibTransId="{1E962E5F-DABE-4E52-B9DE-BC2D223BBBBC}"/>
    <dgm:cxn modelId="{A06ACF84-E2FB-4386-A332-CE8F380422F3}" srcId="{098CF12E-8307-44A0-AEE2-6D8ECA48D9EE}" destId="{6FC1F9ED-AEBE-4DA9-87DE-57B37F8437D4}" srcOrd="1" destOrd="0" parTransId="{6F097ED4-C1E5-4651-BC36-5E1918AC5DDA}" sibTransId="{0A96A983-AB87-4771-A74F-F8AE283E46D1}"/>
    <dgm:cxn modelId="{E00F2393-07C4-4747-9782-29F95A57631C}" type="presOf" srcId="{A25F47C1-CE5B-4022-A3F0-93CA4B43844D}" destId="{E603CF57-5112-47E7-B113-FFD35197AA03}" srcOrd="0" destOrd="0" presId="urn:microsoft.com/office/officeart/2008/layout/RadialCluster"/>
    <dgm:cxn modelId="{857FDDA4-12F6-4087-9150-2883A8F47432}" type="presOf" srcId="{382ECF59-2241-4A78-97A1-314379127891}" destId="{821540B8-D803-4349-9648-7961055FB031}" srcOrd="0" destOrd="0" presId="urn:microsoft.com/office/officeart/2008/layout/RadialCluster"/>
    <dgm:cxn modelId="{063668A6-4E73-4D54-A456-D4BE48CAC6D3}" srcId="{098CF12E-8307-44A0-AEE2-6D8ECA48D9EE}" destId="{77604BB4-6D9A-48BE-BF94-632D00ED0133}" srcOrd="2" destOrd="0" parTransId="{A25F47C1-CE5B-4022-A3F0-93CA4B43844D}" sibTransId="{0C838BF8-3B9F-4BB6-A588-9F36493CCC4B}"/>
    <dgm:cxn modelId="{DA1AC0A8-149E-464C-B365-882C22655C48}" type="presOf" srcId="{77604BB4-6D9A-48BE-BF94-632D00ED0133}" destId="{603A05F0-009B-4075-9FBB-6DED80D0E97C}" srcOrd="0" destOrd="0" presId="urn:microsoft.com/office/officeart/2008/layout/RadialCluster"/>
    <dgm:cxn modelId="{3E5D3CAB-63E7-4875-9F71-E92E94BA9969}" type="presOf" srcId="{FA88AE27-9D6E-45A3-8570-7924A28F8E11}" destId="{78BAA61D-987B-47D8-840B-B7E34EDF7368}" srcOrd="0" destOrd="0" presId="urn:microsoft.com/office/officeart/2008/layout/RadialCluster"/>
    <dgm:cxn modelId="{57F020D7-2AD8-4CD0-B485-08374D62FF44}" type="presOf" srcId="{6F097ED4-C1E5-4651-BC36-5E1918AC5DDA}" destId="{580DFBAF-BD6C-4856-B769-B7388703CB2D}" srcOrd="0" destOrd="0" presId="urn:microsoft.com/office/officeart/2008/layout/RadialCluster"/>
    <dgm:cxn modelId="{CE8C65FF-3D05-4059-B7EA-11530BAB2D7B}" type="presParOf" srcId="{F47E924D-19F1-4758-AD98-68095B09C4E8}" destId="{C2669146-9C7F-49FE-9F0E-47EF226B18EE}" srcOrd="0" destOrd="0" presId="urn:microsoft.com/office/officeart/2008/layout/RadialCluster"/>
    <dgm:cxn modelId="{F790666F-4F4E-4831-9654-1F8CAB93B92A}" type="presParOf" srcId="{C2669146-9C7F-49FE-9F0E-47EF226B18EE}" destId="{E5F55118-1197-46D4-AB37-23F5162E7E84}" srcOrd="0" destOrd="0" presId="urn:microsoft.com/office/officeart/2008/layout/RadialCluster"/>
    <dgm:cxn modelId="{EB0DC663-918E-4D89-A625-A03DE395225B}" type="presParOf" srcId="{C2669146-9C7F-49FE-9F0E-47EF226B18EE}" destId="{78BAA61D-987B-47D8-840B-B7E34EDF7368}" srcOrd="1" destOrd="0" presId="urn:microsoft.com/office/officeart/2008/layout/RadialCluster"/>
    <dgm:cxn modelId="{C7FC2E7B-816F-46CE-AB65-287559F64A69}" type="presParOf" srcId="{C2669146-9C7F-49FE-9F0E-47EF226B18EE}" destId="{821540B8-D803-4349-9648-7961055FB031}" srcOrd="2" destOrd="0" presId="urn:microsoft.com/office/officeart/2008/layout/RadialCluster"/>
    <dgm:cxn modelId="{6671369E-6A1F-4595-9A13-45AC7D1ED15D}" type="presParOf" srcId="{C2669146-9C7F-49FE-9F0E-47EF226B18EE}" destId="{580DFBAF-BD6C-4856-B769-B7388703CB2D}" srcOrd="3" destOrd="0" presId="urn:microsoft.com/office/officeart/2008/layout/RadialCluster"/>
    <dgm:cxn modelId="{8BB77834-33AD-475C-BB5D-F354592AF26F}" type="presParOf" srcId="{C2669146-9C7F-49FE-9F0E-47EF226B18EE}" destId="{FD241858-CDB9-436B-8C79-C0A95622D418}" srcOrd="4" destOrd="0" presId="urn:microsoft.com/office/officeart/2008/layout/RadialCluster"/>
    <dgm:cxn modelId="{F395CFAF-9310-4E47-AADE-427CBDE959DF}" type="presParOf" srcId="{C2669146-9C7F-49FE-9F0E-47EF226B18EE}" destId="{E603CF57-5112-47E7-B113-FFD35197AA03}" srcOrd="5" destOrd="0" presId="urn:microsoft.com/office/officeart/2008/layout/RadialCluster"/>
    <dgm:cxn modelId="{DA5E402E-547A-4C45-89C3-701FDD140724}" type="presParOf" srcId="{C2669146-9C7F-49FE-9F0E-47EF226B18EE}" destId="{603A05F0-009B-4075-9FBB-6DED80D0E97C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3C84FD-35E2-4020-BC0D-3744FB9E42A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9766B5FC-4704-4B4F-8840-045E736EE640}">
      <dgm:prSet phldrT="[Text]" custT="1"/>
      <dgm:spPr/>
      <dgm:t>
        <a:bodyPr/>
        <a:lstStyle/>
        <a:p>
          <a:pPr>
            <a:lnSpc>
              <a:spcPct val="150000"/>
            </a:lnSpc>
            <a:spcAft>
              <a:spcPts val="0"/>
            </a:spcAft>
          </a:pPr>
          <a:r>
            <a:rPr lang="en-US" sz="2600" dirty="0"/>
            <a:t>Interval: CLAGE, CLNO, DEBTINC, LOAN, MORTDUE, VALUE</a:t>
          </a:r>
        </a:p>
        <a:p>
          <a:pPr>
            <a:lnSpc>
              <a:spcPct val="150000"/>
            </a:lnSpc>
            <a:spcAft>
              <a:spcPts val="0"/>
            </a:spcAft>
          </a:pPr>
          <a:r>
            <a:rPr lang="en-US" sz="2600" dirty="0"/>
            <a:t>Scatterplot – the vertical axis represents the default rates</a:t>
          </a:r>
        </a:p>
      </dgm:t>
    </dgm:pt>
    <dgm:pt modelId="{23798446-A279-4FF9-82E9-DB917A95387D}" type="parTrans" cxnId="{2BF92CA0-3762-497A-815F-377594B7954B}">
      <dgm:prSet/>
      <dgm:spPr/>
      <dgm:t>
        <a:bodyPr/>
        <a:lstStyle/>
        <a:p>
          <a:endParaRPr lang="en-US"/>
        </a:p>
      </dgm:t>
    </dgm:pt>
    <dgm:pt modelId="{3B39BD39-FD32-4D4B-8752-290D78678936}" type="sibTrans" cxnId="{2BF92CA0-3762-497A-815F-377594B7954B}">
      <dgm:prSet/>
      <dgm:spPr/>
      <dgm:t>
        <a:bodyPr/>
        <a:lstStyle/>
        <a:p>
          <a:endParaRPr lang="en-US"/>
        </a:p>
      </dgm:t>
    </dgm:pt>
    <dgm:pt modelId="{30A10CE1-C3AF-4F85-A37E-F14233166714}">
      <dgm:prSet phldrT="[Text]" custT="1"/>
      <dgm:spPr/>
      <dgm:t>
        <a:bodyPr/>
        <a:lstStyle/>
        <a:p>
          <a:pPr>
            <a:lnSpc>
              <a:spcPct val="150000"/>
            </a:lnSpc>
            <a:spcAft>
              <a:spcPts val="0"/>
            </a:spcAft>
          </a:pPr>
          <a:r>
            <a:rPr lang="en-US" sz="2600" dirty="0"/>
            <a:t>Nominal: DELINQ, DEROG, and NINQ</a:t>
          </a:r>
        </a:p>
        <a:p>
          <a:pPr>
            <a:lnSpc>
              <a:spcPct val="150000"/>
            </a:lnSpc>
            <a:spcAft>
              <a:spcPts val="0"/>
            </a:spcAft>
          </a:pPr>
          <a:r>
            <a:rPr lang="en-US" sz="2600" dirty="0"/>
            <a:t>Bar chart – the bars represent the default rates</a:t>
          </a:r>
        </a:p>
      </dgm:t>
    </dgm:pt>
    <dgm:pt modelId="{A76FFCBE-DFC2-40FB-ADE1-656512741DA1}" type="parTrans" cxnId="{0F47DCD6-A365-4355-8268-2750B5E170E2}">
      <dgm:prSet/>
      <dgm:spPr/>
      <dgm:t>
        <a:bodyPr/>
        <a:lstStyle/>
        <a:p>
          <a:endParaRPr lang="en-US"/>
        </a:p>
      </dgm:t>
    </dgm:pt>
    <dgm:pt modelId="{2831C59C-7BF3-4905-A5D7-64D98C96A50E}" type="sibTrans" cxnId="{0F47DCD6-A365-4355-8268-2750B5E170E2}">
      <dgm:prSet/>
      <dgm:spPr/>
      <dgm:t>
        <a:bodyPr/>
        <a:lstStyle/>
        <a:p>
          <a:endParaRPr lang="en-US"/>
        </a:p>
      </dgm:t>
    </dgm:pt>
    <dgm:pt modelId="{81F95266-0508-4DA2-B463-BF5548EE7CB6}" type="pres">
      <dgm:prSet presAssocID="{C43C84FD-35E2-4020-BC0D-3744FB9E42A5}" presName="linear" presStyleCnt="0">
        <dgm:presLayoutVars>
          <dgm:dir/>
          <dgm:resizeHandles val="exact"/>
        </dgm:presLayoutVars>
      </dgm:prSet>
      <dgm:spPr/>
    </dgm:pt>
    <dgm:pt modelId="{6765C3C5-F087-4FE1-95D9-7AA233F8BCAD}" type="pres">
      <dgm:prSet presAssocID="{9766B5FC-4704-4B4F-8840-045E736EE640}" presName="comp" presStyleCnt="0"/>
      <dgm:spPr/>
    </dgm:pt>
    <dgm:pt modelId="{7E2F35CB-9729-4525-8F83-29E6ABDD2971}" type="pres">
      <dgm:prSet presAssocID="{9766B5FC-4704-4B4F-8840-045E736EE640}" presName="box" presStyleLbl="node1" presStyleIdx="0" presStyleCnt="2"/>
      <dgm:spPr/>
    </dgm:pt>
    <dgm:pt modelId="{6A8DE39C-B986-4099-8D93-5E898D71A999}" type="pres">
      <dgm:prSet presAssocID="{9766B5FC-4704-4B4F-8840-045E736EE640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</dgm:spPr>
    </dgm:pt>
    <dgm:pt modelId="{E708F419-4B7A-43A8-8442-35A2533742AB}" type="pres">
      <dgm:prSet presAssocID="{9766B5FC-4704-4B4F-8840-045E736EE640}" presName="text" presStyleLbl="node1" presStyleIdx="0" presStyleCnt="2">
        <dgm:presLayoutVars>
          <dgm:bulletEnabled val="1"/>
        </dgm:presLayoutVars>
      </dgm:prSet>
      <dgm:spPr/>
    </dgm:pt>
    <dgm:pt modelId="{D0D4C686-CC2F-4CC1-A448-5ED4F4896AF0}" type="pres">
      <dgm:prSet presAssocID="{3B39BD39-FD32-4D4B-8752-290D78678936}" presName="spacer" presStyleCnt="0"/>
      <dgm:spPr/>
    </dgm:pt>
    <dgm:pt modelId="{48CC7025-9BDA-4961-88FC-63CD3EC76D8F}" type="pres">
      <dgm:prSet presAssocID="{30A10CE1-C3AF-4F85-A37E-F14233166714}" presName="comp" presStyleCnt="0"/>
      <dgm:spPr/>
    </dgm:pt>
    <dgm:pt modelId="{097EAEC2-5B84-4090-976D-33FC8B8644D1}" type="pres">
      <dgm:prSet presAssocID="{30A10CE1-C3AF-4F85-A37E-F14233166714}" presName="box" presStyleLbl="node1" presStyleIdx="1" presStyleCnt="2"/>
      <dgm:spPr/>
    </dgm:pt>
    <dgm:pt modelId="{B699A3E6-2F26-4B5C-A830-7FB37908BD3A}" type="pres">
      <dgm:prSet presAssocID="{30A10CE1-C3AF-4F85-A37E-F14233166714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AD4B02A9-A55F-4038-9389-80AFCEF5C2B4}" type="pres">
      <dgm:prSet presAssocID="{30A10CE1-C3AF-4F85-A37E-F14233166714}" presName="text" presStyleLbl="node1" presStyleIdx="1" presStyleCnt="2">
        <dgm:presLayoutVars>
          <dgm:bulletEnabled val="1"/>
        </dgm:presLayoutVars>
      </dgm:prSet>
      <dgm:spPr/>
    </dgm:pt>
  </dgm:ptLst>
  <dgm:cxnLst>
    <dgm:cxn modelId="{6ABC8369-713C-4C64-B630-11B216F4203D}" type="presOf" srcId="{9766B5FC-4704-4B4F-8840-045E736EE640}" destId="{7E2F35CB-9729-4525-8F83-29E6ABDD2971}" srcOrd="0" destOrd="0" presId="urn:microsoft.com/office/officeart/2005/8/layout/vList4"/>
    <dgm:cxn modelId="{2CDC579E-1012-4872-9F6E-D1A4F3DE23D5}" type="presOf" srcId="{9766B5FC-4704-4B4F-8840-045E736EE640}" destId="{E708F419-4B7A-43A8-8442-35A2533742AB}" srcOrd="1" destOrd="0" presId="urn:microsoft.com/office/officeart/2005/8/layout/vList4"/>
    <dgm:cxn modelId="{6F1ED99F-DADB-4FB2-9DDE-E65111B06191}" type="presOf" srcId="{30A10CE1-C3AF-4F85-A37E-F14233166714}" destId="{097EAEC2-5B84-4090-976D-33FC8B8644D1}" srcOrd="0" destOrd="0" presId="urn:microsoft.com/office/officeart/2005/8/layout/vList4"/>
    <dgm:cxn modelId="{2BF92CA0-3762-497A-815F-377594B7954B}" srcId="{C43C84FD-35E2-4020-BC0D-3744FB9E42A5}" destId="{9766B5FC-4704-4B4F-8840-045E736EE640}" srcOrd="0" destOrd="0" parTransId="{23798446-A279-4FF9-82E9-DB917A95387D}" sibTransId="{3B39BD39-FD32-4D4B-8752-290D78678936}"/>
    <dgm:cxn modelId="{41EAFBBE-0377-4BA9-8FD7-EF968B9983C0}" type="presOf" srcId="{30A10CE1-C3AF-4F85-A37E-F14233166714}" destId="{AD4B02A9-A55F-4038-9389-80AFCEF5C2B4}" srcOrd="1" destOrd="0" presId="urn:microsoft.com/office/officeart/2005/8/layout/vList4"/>
    <dgm:cxn modelId="{0F47DCD6-A365-4355-8268-2750B5E170E2}" srcId="{C43C84FD-35E2-4020-BC0D-3744FB9E42A5}" destId="{30A10CE1-C3AF-4F85-A37E-F14233166714}" srcOrd="1" destOrd="0" parTransId="{A76FFCBE-DFC2-40FB-ADE1-656512741DA1}" sibTransId="{2831C59C-7BF3-4905-A5D7-64D98C96A50E}"/>
    <dgm:cxn modelId="{2123EAF4-25F0-4234-958D-EA8F8E88AAAE}" type="presOf" srcId="{C43C84FD-35E2-4020-BC0D-3744FB9E42A5}" destId="{81F95266-0508-4DA2-B463-BF5548EE7CB6}" srcOrd="0" destOrd="0" presId="urn:microsoft.com/office/officeart/2005/8/layout/vList4"/>
    <dgm:cxn modelId="{B6052EFC-E5D3-4E9B-9907-09F4842DE3CE}" type="presParOf" srcId="{81F95266-0508-4DA2-B463-BF5548EE7CB6}" destId="{6765C3C5-F087-4FE1-95D9-7AA233F8BCAD}" srcOrd="0" destOrd="0" presId="urn:microsoft.com/office/officeart/2005/8/layout/vList4"/>
    <dgm:cxn modelId="{AE28EE00-1C0A-4FD0-A918-7BE8F6BC4C31}" type="presParOf" srcId="{6765C3C5-F087-4FE1-95D9-7AA233F8BCAD}" destId="{7E2F35CB-9729-4525-8F83-29E6ABDD2971}" srcOrd="0" destOrd="0" presId="urn:microsoft.com/office/officeart/2005/8/layout/vList4"/>
    <dgm:cxn modelId="{C9122247-64A9-454B-95AD-AB6F6B954A58}" type="presParOf" srcId="{6765C3C5-F087-4FE1-95D9-7AA233F8BCAD}" destId="{6A8DE39C-B986-4099-8D93-5E898D71A999}" srcOrd="1" destOrd="0" presId="urn:microsoft.com/office/officeart/2005/8/layout/vList4"/>
    <dgm:cxn modelId="{D3905A1D-B4DB-4682-87F7-2CE587028EF0}" type="presParOf" srcId="{6765C3C5-F087-4FE1-95D9-7AA233F8BCAD}" destId="{E708F419-4B7A-43A8-8442-35A2533742AB}" srcOrd="2" destOrd="0" presId="urn:microsoft.com/office/officeart/2005/8/layout/vList4"/>
    <dgm:cxn modelId="{079207D5-6480-436A-BF66-005247D32108}" type="presParOf" srcId="{81F95266-0508-4DA2-B463-BF5548EE7CB6}" destId="{D0D4C686-CC2F-4CC1-A448-5ED4F4896AF0}" srcOrd="1" destOrd="0" presId="urn:microsoft.com/office/officeart/2005/8/layout/vList4"/>
    <dgm:cxn modelId="{9142886B-2AF9-446A-A42A-167F03794AC0}" type="presParOf" srcId="{81F95266-0508-4DA2-B463-BF5548EE7CB6}" destId="{48CC7025-9BDA-4961-88FC-63CD3EC76D8F}" srcOrd="2" destOrd="0" presId="urn:microsoft.com/office/officeart/2005/8/layout/vList4"/>
    <dgm:cxn modelId="{70D87174-93CF-4C6C-8704-0779A04EC6C9}" type="presParOf" srcId="{48CC7025-9BDA-4961-88FC-63CD3EC76D8F}" destId="{097EAEC2-5B84-4090-976D-33FC8B8644D1}" srcOrd="0" destOrd="0" presId="urn:microsoft.com/office/officeart/2005/8/layout/vList4"/>
    <dgm:cxn modelId="{88BB805A-E692-4129-AFCC-C13CBB12400E}" type="presParOf" srcId="{48CC7025-9BDA-4961-88FC-63CD3EC76D8F}" destId="{B699A3E6-2F26-4B5C-A830-7FB37908BD3A}" srcOrd="1" destOrd="0" presId="urn:microsoft.com/office/officeart/2005/8/layout/vList4"/>
    <dgm:cxn modelId="{D54F3186-E287-430F-88D4-732AC2A36D26}" type="presParOf" srcId="{48CC7025-9BDA-4961-88FC-63CD3EC76D8F}" destId="{AD4B02A9-A55F-4038-9389-80AFCEF5C2B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9D1968-3B77-4E8B-BB0E-8F5945864E75}" type="doc">
      <dgm:prSet loTypeId="urn:microsoft.com/office/officeart/2005/8/layout/hList6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0C3FFF3-203C-4904-95A4-866742A7A560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 decision is defined by an array of a range of values of a predictor</a:t>
          </a:r>
        </a:p>
      </dgm:t>
    </dgm:pt>
    <dgm:pt modelId="{85BC7BF4-38D3-48ED-9D00-69B6A100A6FF}" type="parTrans" cxnId="{13BAD688-9F61-47C6-BD97-17B022E41268}">
      <dgm:prSet/>
      <dgm:spPr/>
      <dgm:t>
        <a:bodyPr/>
        <a:lstStyle/>
        <a:p>
          <a:endParaRPr lang="en-US"/>
        </a:p>
      </dgm:t>
    </dgm:pt>
    <dgm:pt modelId="{297E3BBD-9111-4F37-9B09-6FA965B972A7}" type="sibTrans" cxnId="{13BAD688-9F61-47C6-BD97-17B022E41268}">
      <dgm:prSet/>
      <dgm:spPr/>
      <dgm:t>
        <a:bodyPr/>
        <a:lstStyle/>
        <a:p>
          <a:endParaRPr lang="en-US"/>
        </a:p>
      </dgm:t>
    </dgm:pt>
    <dgm:pt modelId="{D8832D29-450D-4CE3-B5C0-707D4BD355DA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 rule is expressed as a sequence of Boolean decisions connected by the AND operator</a:t>
          </a:r>
        </a:p>
      </dgm:t>
    </dgm:pt>
    <dgm:pt modelId="{B687D143-1D1D-44C7-A5D2-E0A69841A481}" type="parTrans" cxnId="{779707A8-C437-41C9-AABA-88362C3A63CA}">
      <dgm:prSet/>
      <dgm:spPr/>
      <dgm:t>
        <a:bodyPr/>
        <a:lstStyle/>
        <a:p>
          <a:endParaRPr lang="en-US"/>
        </a:p>
      </dgm:t>
    </dgm:pt>
    <dgm:pt modelId="{013E2DFC-94E3-49BC-898F-034A96E19A80}" type="sibTrans" cxnId="{779707A8-C437-41C9-AABA-88362C3A63CA}">
      <dgm:prSet/>
      <dgm:spPr/>
      <dgm:t>
        <a:bodyPr/>
        <a:lstStyle/>
        <a:p>
          <a:endParaRPr lang="en-US"/>
        </a:p>
      </dgm:t>
    </dgm:pt>
    <dgm:pt modelId="{82963354-1794-4F01-B3E0-B869D4459C28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 segment is defined by applying rules sequentially</a:t>
          </a:r>
        </a:p>
      </dgm:t>
    </dgm:pt>
    <dgm:pt modelId="{4FDB1F2A-5347-4261-9D70-490FF2547653}" type="parTrans" cxnId="{727C3370-A1C9-439B-BA88-92AD6B54E7BE}">
      <dgm:prSet/>
      <dgm:spPr/>
      <dgm:t>
        <a:bodyPr/>
        <a:lstStyle/>
        <a:p>
          <a:endParaRPr lang="en-US"/>
        </a:p>
      </dgm:t>
    </dgm:pt>
    <dgm:pt modelId="{6C609653-BEAF-4FAE-8CD6-50B7C76207AC}" type="sibTrans" cxnId="{727C3370-A1C9-439B-BA88-92AD6B54E7BE}">
      <dgm:prSet/>
      <dgm:spPr/>
      <dgm:t>
        <a:bodyPr/>
        <a:lstStyle/>
        <a:p>
          <a:endParaRPr lang="en-US"/>
        </a:p>
      </dgm:t>
    </dgm:pt>
    <dgm:pt modelId="{CF6C1E4A-B474-41C2-B3FE-F51B38A5E21C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An  observation is assigned to one of the mutually exclusive segments</a:t>
          </a:r>
        </a:p>
      </dgm:t>
    </dgm:pt>
    <dgm:pt modelId="{5C4F88E8-3471-47E4-83C5-A3AE9280575A}" type="parTrans" cxnId="{C6DDB772-31A6-4D2C-80BA-24DFD2CDAB02}">
      <dgm:prSet/>
      <dgm:spPr/>
      <dgm:t>
        <a:bodyPr/>
        <a:lstStyle/>
        <a:p>
          <a:endParaRPr lang="en-US"/>
        </a:p>
      </dgm:t>
    </dgm:pt>
    <dgm:pt modelId="{9252F77C-06AC-4615-AB6B-CC9A59BDC37C}" type="sibTrans" cxnId="{C6DDB772-31A6-4D2C-80BA-24DFD2CDAB02}">
      <dgm:prSet/>
      <dgm:spPr/>
      <dgm:t>
        <a:bodyPr/>
        <a:lstStyle/>
        <a:p>
          <a:endParaRPr lang="en-US"/>
        </a:p>
      </dgm:t>
    </dgm:pt>
    <dgm:pt modelId="{869DE13C-1FD9-476D-8F01-0C3C2C450DEB}" type="pres">
      <dgm:prSet presAssocID="{449D1968-3B77-4E8B-BB0E-8F5945864E75}" presName="Name0" presStyleCnt="0">
        <dgm:presLayoutVars>
          <dgm:dir/>
          <dgm:resizeHandles val="exact"/>
        </dgm:presLayoutVars>
      </dgm:prSet>
      <dgm:spPr/>
    </dgm:pt>
    <dgm:pt modelId="{0D290F67-2B88-454C-9B59-5FBD5D081A6F}" type="pres">
      <dgm:prSet presAssocID="{70C3FFF3-203C-4904-95A4-866742A7A560}" presName="node" presStyleLbl="node1" presStyleIdx="0" presStyleCnt="4" custScaleX="110000">
        <dgm:presLayoutVars>
          <dgm:bulletEnabled val="1"/>
        </dgm:presLayoutVars>
      </dgm:prSet>
      <dgm:spPr/>
    </dgm:pt>
    <dgm:pt modelId="{DE74B31B-C0C0-4111-B3C5-1ECFEA03DDEA}" type="pres">
      <dgm:prSet presAssocID="{297E3BBD-9111-4F37-9B09-6FA965B972A7}" presName="sibTrans" presStyleCnt="0"/>
      <dgm:spPr/>
    </dgm:pt>
    <dgm:pt modelId="{98C8C379-0FBE-4DFE-8301-8DB2B3D18941}" type="pres">
      <dgm:prSet presAssocID="{D8832D29-450D-4CE3-B5C0-707D4BD355DA}" presName="node" presStyleLbl="node1" presStyleIdx="1" presStyleCnt="4">
        <dgm:presLayoutVars>
          <dgm:bulletEnabled val="1"/>
        </dgm:presLayoutVars>
      </dgm:prSet>
      <dgm:spPr/>
    </dgm:pt>
    <dgm:pt modelId="{21000B6E-AF69-4136-84FD-827F1561C8DF}" type="pres">
      <dgm:prSet presAssocID="{013E2DFC-94E3-49BC-898F-034A96E19A80}" presName="sibTrans" presStyleCnt="0"/>
      <dgm:spPr/>
    </dgm:pt>
    <dgm:pt modelId="{0BD3D134-2E3C-41EE-9973-0A84D5B60FB6}" type="pres">
      <dgm:prSet presAssocID="{82963354-1794-4F01-B3E0-B869D4459C28}" presName="node" presStyleLbl="node1" presStyleIdx="2" presStyleCnt="4">
        <dgm:presLayoutVars>
          <dgm:bulletEnabled val="1"/>
        </dgm:presLayoutVars>
      </dgm:prSet>
      <dgm:spPr/>
    </dgm:pt>
    <dgm:pt modelId="{BA82E1D8-22F2-4351-B366-FACF82E60480}" type="pres">
      <dgm:prSet presAssocID="{6C609653-BEAF-4FAE-8CD6-50B7C76207AC}" presName="sibTrans" presStyleCnt="0"/>
      <dgm:spPr/>
    </dgm:pt>
    <dgm:pt modelId="{C20022BF-D8CE-4FD1-A4F1-999E77D9BD55}" type="pres">
      <dgm:prSet presAssocID="{CF6C1E4A-B474-41C2-B3FE-F51B38A5E21C}" presName="node" presStyleLbl="node1" presStyleIdx="3" presStyleCnt="4">
        <dgm:presLayoutVars>
          <dgm:bulletEnabled val="1"/>
        </dgm:presLayoutVars>
      </dgm:prSet>
      <dgm:spPr/>
    </dgm:pt>
  </dgm:ptLst>
  <dgm:cxnLst>
    <dgm:cxn modelId="{1AADB02C-1240-46C1-B563-A764BC173873}" type="presOf" srcId="{70C3FFF3-203C-4904-95A4-866742A7A560}" destId="{0D290F67-2B88-454C-9B59-5FBD5D081A6F}" srcOrd="0" destOrd="0" presId="urn:microsoft.com/office/officeart/2005/8/layout/hList6"/>
    <dgm:cxn modelId="{9B4D4969-B40A-4F24-8C33-2121C0AED566}" type="presOf" srcId="{D8832D29-450D-4CE3-B5C0-707D4BD355DA}" destId="{98C8C379-0FBE-4DFE-8301-8DB2B3D18941}" srcOrd="0" destOrd="0" presId="urn:microsoft.com/office/officeart/2005/8/layout/hList6"/>
    <dgm:cxn modelId="{727C3370-A1C9-439B-BA88-92AD6B54E7BE}" srcId="{449D1968-3B77-4E8B-BB0E-8F5945864E75}" destId="{82963354-1794-4F01-B3E0-B869D4459C28}" srcOrd="2" destOrd="0" parTransId="{4FDB1F2A-5347-4261-9D70-490FF2547653}" sibTransId="{6C609653-BEAF-4FAE-8CD6-50B7C76207AC}"/>
    <dgm:cxn modelId="{C6DDB772-31A6-4D2C-80BA-24DFD2CDAB02}" srcId="{449D1968-3B77-4E8B-BB0E-8F5945864E75}" destId="{CF6C1E4A-B474-41C2-B3FE-F51B38A5E21C}" srcOrd="3" destOrd="0" parTransId="{5C4F88E8-3471-47E4-83C5-A3AE9280575A}" sibTransId="{9252F77C-06AC-4615-AB6B-CC9A59BDC37C}"/>
    <dgm:cxn modelId="{13BAD688-9F61-47C6-BD97-17B022E41268}" srcId="{449D1968-3B77-4E8B-BB0E-8F5945864E75}" destId="{70C3FFF3-203C-4904-95A4-866742A7A560}" srcOrd="0" destOrd="0" parTransId="{85BC7BF4-38D3-48ED-9D00-69B6A100A6FF}" sibTransId="{297E3BBD-9111-4F37-9B09-6FA965B972A7}"/>
    <dgm:cxn modelId="{38283F8D-1947-4FE0-A6AF-F3E7E4F51BFB}" type="presOf" srcId="{449D1968-3B77-4E8B-BB0E-8F5945864E75}" destId="{869DE13C-1FD9-476D-8F01-0C3C2C450DEB}" srcOrd="0" destOrd="0" presId="urn:microsoft.com/office/officeart/2005/8/layout/hList6"/>
    <dgm:cxn modelId="{779707A8-C437-41C9-AABA-88362C3A63CA}" srcId="{449D1968-3B77-4E8B-BB0E-8F5945864E75}" destId="{D8832D29-450D-4CE3-B5C0-707D4BD355DA}" srcOrd="1" destOrd="0" parTransId="{B687D143-1D1D-44C7-A5D2-E0A69841A481}" sibTransId="{013E2DFC-94E3-49BC-898F-034A96E19A80}"/>
    <dgm:cxn modelId="{14C86CC8-09E1-4057-A1C4-45350514924D}" type="presOf" srcId="{CF6C1E4A-B474-41C2-B3FE-F51B38A5E21C}" destId="{C20022BF-D8CE-4FD1-A4F1-999E77D9BD55}" srcOrd="0" destOrd="0" presId="urn:microsoft.com/office/officeart/2005/8/layout/hList6"/>
    <dgm:cxn modelId="{6523CFD5-0ECF-4F1C-BA9D-B0EACF191B10}" type="presOf" srcId="{82963354-1794-4F01-B3E0-B869D4459C28}" destId="{0BD3D134-2E3C-41EE-9973-0A84D5B60FB6}" srcOrd="0" destOrd="0" presId="urn:microsoft.com/office/officeart/2005/8/layout/hList6"/>
    <dgm:cxn modelId="{F57F716B-A66C-4DE9-86F9-7A0213EBC3DE}" type="presParOf" srcId="{869DE13C-1FD9-476D-8F01-0C3C2C450DEB}" destId="{0D290F67-2B88-454C-9B59-5FBD5D081A6F}" srcOrd="0" destOrd="0" presId="urn:microsoft.com/office/officeart/2005/8/layout/hList6"/>
    <dgm:cxn modelId="{BF77043F-7201-47F3-996D-359D888976B5}" type="presParOf" srcId="{869DE13C-1FD9-476D-8F01-0C3C2C450DEB}" destId="{DE74B31B-C0C0-4111-B3C5-1ECFEA03DDEA}" srcOrd="1" destOrd="0" presId="urn:microsoft.com/office/officeart/2005/8/layout/hList6"/>
    <dgm:cxn modelId="{23460A96-7D47-4DB5-ADD8-B787791E4E68}" type="presParOf" srcId="{869DE13C-1FD9-476D-8F01-0C3C2C450DEB}" destId="{98C8C379-0FBE-4DFE-8301-8DB2B3D18941}" srcOrd="2" destOrd="0" presId="urn:microsoft.com/office/officeart/2005/8/layout/hList6"/>
    <dgm:cxn modelId="{EE5FD0E1-D240-4722-966F-331254C08235}" type="presParOf" srcId="{869DE13C-1FD9-476D-8F01-0C3C2C450DEB}" destId="{21000B6E-AF69-4136-84FD-827F1561C8DF}" srcOrd="3" destOrd="0" presId="urn:microsoft.com/office/officeart/2005/8/layout/hList6"/>
    <dgm:cxn modelId="{BF498F2F-D5F3-453D-B2AA-6510A488E29D}" type="presParOf" srcId="{869DE13C-1FD9-476D-8F01-0C3C2C450DEB}" destId="{0BD3D134-2E3C-41EE-9973-0A84D5B60FB6}" srcOrd="4" destOrd="0" presId="urn:microsoft.com/office/officeart/2005/8/layout/hList6"/>
    <dgm:cxn modelId="{B18B0CE2-64AE-4FD3-AC53-DFB2B83D77A7}" type="presParOf" srcId="{869DE13C-1FD9-476D-8F01-0C3C2C450DEB}" destId="{BA82E1D8-22F2-4351-B366-FACF82E60480}" srcOrd="5" destOrd="0" presId="urn:microsoft.com/office/officeart/2005/8/layout/hList6"/>
    <dgm:cxn modelId="{325D439D-5183-4281-807A-706815C8011B}" type="presParOf" srcId="{869DE13C-1FD9-476D-8F01-0C3C2C450DEB}" destId="{C20022BF-D8CE-4FD1-A4F1-999E77D9BD55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5FA330-8FB9-4C38-83B7-70682E4DDE4F}" type="doc">
      <dgm:prSet loTypeId="urn:microsoft.com/office/officeart/2005/8/layout/hList7" loCatId="list" qsTypeId="urn:microsoft.com/office/officeart/2005/8/quickstyle/simple2" qsCatId="simple" csTypeId="urn:microsoft.com/office/officeart/2005/8/colors/colorful1" csCatId="colorful" phldr="1"/>
      <dgm:spPr/>
    </dgm:pt>
    <dgm:pt modelId="{CB51D0FE-12F5-4547-9FDD-DFFD117829A5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A decision tree model is a collection of rules. </a:t>
          </a:r>
        </a:p>
      </dgm:t>
    </dgm:pt>
    <dgm:pt modelId="{BB847BBD-1F33-423B-9A4A-9C8962F16FFD}" type="parTrans" cxnId="{567F047B-0E04-4437-8505-9A370A4584AB}">
      <dgm:prSet/>
      <dgm:spPr/>
      <dgm:t>
        <a:bodyPr/>
        <a:lstStyle/>
        <a:p>
          <a:endParaRPr lang="en-US"/>
        </a:p>
      </dgm:t>
    </dgm:pt>
    <dgm:pt modelId="{2F2BE095-6F4E-4145-912E-3CABF200AAF9}" type="sibTrans" cxnId="{567F047B-0E04-4437-8505-9A370A4584AB}">
      <dgm:prSet/>
      <dgm:spPr/>
      <dgm:t>
        <a:bodyPr/>
        <a:lstStyle/>
        <a:p>
          <a:endParaRPr lang="en-US"/>
        </a:p>
      </dgm:t>
    </dgm:pt>
    <dgm:pt modelId="{16A72807-E54B-4956-8A20-590961B8F1E5}">
      <dgm:prSet phldrT="[Text]"/>
      <dgm:spPr>
        <a:solidFill>
          <a:srgbClr val="EB701D"/>
        </a:solidFill>
      </dgm:spPr>
      <dgm:t>
        <a:bodyPr/>
        <a:lstStyle/>
        <a:p>
          <a:r>
            <a:rPr lang="en-US" dirty="0"/>
            <a:t>The rules divide the observations into disjoint segments.</a:t>
          </a:r>
        </a:p>
      </dgm:t>
    </dgm:pt>
    <dgm:pt modelId="{25922D7E-5914-4E11-9480-879E78D5E959}" type="parTrans" cxnId="{E727C9B8-7894-4EC5-A871-46883F8B6D96}">
      <dgm:prSet/>
      <dgm:spPr/>
      <dgm:t>
        <a:bodyPr/>
        <a:lstStyle/>
        <a:p>
          <a:endParaRPr lang="en-US"/>
        </a:p>
      </dgm:t>
    </dgm:pt>
    <dgm:pt modelId="{4E0F4C99-FB94-4495-91FB-61DC47D6C4C2}" type="sibTrans" cxnId="{E727C9B8-7894-4EC5-A871-46883F8B6D96}">
      <dgm:prSet/>
      <dgm:spPr/>
      <dgm:t>
        <a:bodyPr/>
        <a:lstStyle/>
        <a:p>
          <a:endParaRPr lang="en-US"/>
        </a:p>
      </dgm:t>
    </dgm:pt>
    <dgm:pt modelId="{D33F723B-7886-4985-AD65-49D3F702E18C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Distribution of the target values in the segments are noticeably different.</a:t>
          </a:r>
        </a:p>
      </dgm:t>
    </dgm:pt>
    <dgm:pt modelId="{CC5F56F0-2ED8-4AE1-A663-6266AAD5D97F}" type="parTrans" cxnId="{F3891784-E667-42C4-A407-B1903D249022}">
      <dgm:prSet/>
      <dgm:spPr/>
      <dgm:t>
        <a:bodyPr/>
        <a:lstStyle/>
        <a:p>
          <a:endParaRPr lang="en-US"/>
        </a:p>
      </dgm:t>
    </dgm:pt>
    <dgm:pt modelId="{F384252B-550F-443C-8C17-B4C41507FC05}" type="sibTrans" cxnId="{F3891784-E667-42C4-A407-B1903D249022}">
      <dgm:prSet/>
      <dgm:spPr/>
      <dgm:t>
        <a:bodyPr/>
        <a:lstStyle/>
        <a:p>
          <a:endParaRPr lang="en-US"/>
        </a:p>
      </dgm:t>
    </dgm:pt>
    <dgm:pt modelId="{F842BE5F-B366-4993-9EEE-6B71567D33EF}">
      <dgm:prSet/>
      <dgm:spPr/>
      <dgm:t>
        <a:bodyPr/>
        <a:lstStyle/>
        <a:p>
          <a:r>
            <a:rPr lang="en-US" dirty="0"/>
            <a:t>Also known as Recursive (Data) Partitioning in other fields (e.g., medical or public health)</a:t>
          </a:r>
        </a:p>
      </dgm:t>
    </dgm:pt>
    <dgm:pt modelId="{5443E3AE-1A5F-4A12-9B2D-362451FF735A}" type="parTrans" cxnId="{6624CBCC-D469-43DB-9095-D5FC2C3D4B1B}">
      <dgm:prSet/>
      <dgm:spPr/>
      <dgm:t>
        <a:bodyPr/>
        <a:lstStyle/>
        <a:p>
          <a:endParaRPr lang="en-US"/>
        </a:p>
      </dgm:t>
    </dgm:pt>
    <dgm:pt modelId="{20C2AB1E-063B-47C9-BE26-0C0721C1E11D}" type="sibTrans" cxnId="{6624CBCC-D469-43DB-9095-D5FC2C3D4B1B}">
      <dgm:prSet/>
      <dgm:spPr/>
      <dgm:t>
        <a:bodyPr/>
        <a:lstStyle/>
        <a:p>
          <a:endParaRPr lang="en-US"/>
        </a:p>
      </dgm:t>
    </dgm:pt>
    <dgm:pt modelId="{DF4326D7-002C-4CF9-8E7D-1B5672F52947}" type="pres">
      <dgm:prSet presAssocID="{F35FA330-8FB9-4C38-83B7-70682E4DDE4F}" presName="Name0" presStyleCnt="0">
        <dgm:presLayoutVars>
          <dgm:dir/>
          <dgm:resizeHandles val="exact"/>
        </dgm:presLayoutVars>
      </dgm:prSet>
      <dgm:spPr/>
    </dgm:pt>
    <dgm:pt modelId="{8EA5E54F-99EE-48F8-AB05-B6DFF8F85ABE}" type="pres">
      <dgm:prSet presAssocID="{F35FA330-8FB9-4C38-83B7-70682E4DDE4F}" presName="fgShape" presStyleLbl="fgShp" presStyleIdx="0" presStyleCnt="1"/>
      <dgm:spPr/>
    </dgm:pt>
    <dgm:pt modelId="{1D148113-1C66-4A22-806B-12C3A11AC5D9}" type="pres">
      <dgm:prSet presAssocID="{F35FA330-8FB9-4C38-83B7-70682E4DDE4F}" presName="linComp" presStyleCnt="0"/>
      <dgm:spPr/>
    </dgm:pt>
    <dgm:pt modelId="{E9572211-485F-4852-B960-2A50CBAE5813}" type="pres">
      <dgm:prSet presAssocID="{CB51D0FE-12F5-4547-9FDD-DFFD117829A5}" presName="compNode" presStyleCnt="0"/>
      <dgm:spPr/>
    </dgm:pt>
    <dgm:pt modelId="{016E2AC3-DE3A-4A2C-9DFC-CAF0794F7B5D}" type="pres">
      <dgm:prSet presAssocID="{CB51D0FE-12F5-4547-9FDD-DFFD117829A5}" presName="bkgdShape" presStyleLbl="node1" presStyleIdx="0" presStyleCnt="4"/>
      <dgm:spPr/>
    </dgm:pt>
    <dgm:pt modelId="{67FBE8F0-5673-4643-9D3E-BECA4E83BC1B}" type="pres">
      <dgm:prSet presAssocID="{CB51D0FE-12F5-4547-9FDD-DFFD117829A5}" presName="nodeTx" presStyleLbl="node1" presStyleIdx="0" presStyleCnt="4">
        <dgm:presLayoutVars>
          <dgm:bulletEnabled val="1"/>
        </dgm:presLayoutVars>
      </dgm:prSet>
      <dgm:spPr/>
    </dgm:pt>
    <dgm:pt modelId="{19B5080A-3D41-42B8-AD0A-1299072BCCCA}" type="pres">
      <dgm:prSet presAssocID="{CB51D0FE-12F5-4547-9FDD-DFFD117829A5}" presName="invisiNode" presStyleLbl="node1" presStyleIdx="0" presStyleCnt="4"/>
      <dgm:spPr/>
    </dgm:pt>
    <dgm:pt modelId="{379731CF-FF75-4E62-83DE-B059DF4E7005}" type="pres">
      <dgm:prSet presAssocID="{CB51D0FE-12F5-4547-9FDD-DFFD117829A5}" presName="imagNod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BB918CCB-B575-4D7A-A9A4-1F47EA063472}" type="pres">
      <dgm:prSet presAssocID="{2F2BE095-6F4E-4145-912E-3CABF200AAF9}" presName="sibTrans" presStyleLbl="sibTrans2D1" presStyleIdx="0" presStyleCnt="0"/>
      <dgm:spPr/>
    </dgm:pt>
    <dgm:pt modelId="{0D940CE2-6342-4458-AF28-D56950DF6FB0}" type="pres">
      <dgm:prSet presAssocID="{16A72807-E54B-4956-8A20-590961B8F1E5}" presName="compNode" presStyleCnt="0"/>
      <dgm:spPr/>
    </dgm:pt>
    <dgm:pt modelId="{353ACA1B-8B51-45C4-A0BE-856CD2B495F2}" type="pres">
      <dgm:prSet presAssocID="{16A72807-E54B-4956-8A20-590961B8F1E5}" presName="bkgdShape" presStyleLbl="node1" presStyleIdx="1" presStyleCnt="4"/>
      <dgm:spPr/>
    </dgm:pt>
    <dgm:pt modelId="{215CA541-A5D7-423C-A361-F37263B5FADC}" type="pres">
      <dgm:prSet presAssocID="{16A72807-E54B-4956-8A20-590961B8F1E5}" presName="nodeTx" presStyleLbl="node1" presStyleIdx="1" presStyleCnt="4">
        <dgm:presLayoutVars>
          <dgm:bulletEnabled val="1"/>
        </dgm:presLayoutVars>
      </dgm:prSet>
      <dgm:spPr/>
    </dgm:pt>
    <dgm:pt modelId="{82F881BE-3B61-41C5-93BA-56D7C5335371}" type="pres">
      <dgm:prSet presAssocID="{16A72807-E54B-4956-8A20-590961B8F1E5}" presName="invisiNode" presStyleLbl="node1" presStyleIdx="1" presStyleCnt="4"/>
      <dgm:spPr/>
    </dgm:pt>
    <dgm:pt modelId="{122E5167-8F30-488C-94DA-C53B11CE57C6}" type="pres">
      <dgm:prSet presAssocID="{16A72807-E54B-4956-8A20-590961B8F1E5}" presName="imagNod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</dgm:spPr>
    </dgm:pt>
    <dgm:pt modelId="{7DF6D1EB-F408-442F-978F-44891294E5C8}" type="pres">
      <dgm:prSet presAssocID="{4E0F4C99-FB94-4495-91FB-61DC47D6C4C2}" presName="sibTrans" presStyleLbl="sibTrans2D1" presStyleIdx="0" presStyleCnt="0"/>
      <dgm:spPr/>
    </dgm:pt>
    <dgm:pt modelId="{C163FFEA-3B12-4DB6-A56E-83627EB867E7}" type="pres">
      <dgm:prSet presAssocID="{D33F723B-7886-4985-AD65-49D3F702E18C}" presName="compNode" presStyleCnt="0"/>
      <dgm:spPr/>
    </dgm:pt>
    <dgm:pt modelId="{EC856EB5-A0A8-49DD-89D4-271AC22A639D}" type="pres">
      <dgm:prSet presAssocID="{D33F723B-7886-4985-AD65-49D3F702E18C}" presName="bkgdShape" presStyleLbl="node1" presStyleIdx="2" presStyleCnt="4"/>
      <dgm:spPr/>
    </dgm:pt>
    <dgm:pt modelId="{634926B6-EB29-499A-87BB-3632BBE07A82}" type="pres">
      <dgm:prSet presAssocID="{D33F723B-7886-4985-AD65-49D3F702E18C}" presName="nodeTx" presStyleLbl="node1" presStyleIdx="2" presStyleCnt="4">
        <dgm:presLayoutVars>
          <dgm:bulletEnabled val="1"/>
        </dgm:presLayoutVars>
      </dgm:prSet>
      <dgm:spPr/>
    </dgm:pt>
    <dgm:pt modelId="{AE4E6D92-D259-4CA7-AD09-0E1B0EFE23EA}" type="pres">
      <dgm:prSet presAssocID="{D33F723B-7886-4985-AD65-49D3F702E18C}" presName="invisiNode" presStyleLbl="node1" presStyleIdx="2" presStyleCnt="4"/>
      <dgm:spPr/>
    </dgm:pt>
    <dgm:pt modelId="{965EC8AA-5EF1-4BEE-BB95-824320267602}" type="pres">
      <dgm:prSet presAssocID="{D33F723B-7886-4985-AD65-49D3F702E18C}" presName="imagNod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</dgm:spPr>
    </dgm:pt>
    <dgm:pt modelId="{0E7C3694-58FF-4F2B-BF33-0C2F037FAA33}" type="pres">
      <dgm:prSet presAssocID="{F384252B-550F-443C-8C17-B4C41507FC05}" presName="sibTrans" presStyleLbl="sibTrans2D1" presStyleIdx="0" presStyleCnt="0"/>
      <dgm:spPr/>
    </dgm:pt>
    <dgm:pt modelId="{D49F0C60-EA0D-429B-8681-A4FDC5AC9187}" type="pres">
      <dgm:prSet presAssocID="{F842BE5F-B366-4993-9EEE-6B71567D33EF}" presName="compNode" presStyleCnt="0"/>
      <dgm:spPr/>
    </dgm:pt>
    <dgm:pt modelId="{000F05ED-1988-4478-9C71-B3E022270AF1}" type="pres">
      <dgm:prSet presAssocID="{F842BE5F-B366-4993-9EEE-6B71567D33EF}" presName="bkgdShape" presStyleLbl="node1" presStyleIdx="3" presStyleCnt="4"/>
      <dgm:spPr/>
    </dgm:pt>
    <dgm:pt modelId="{EA4C3C9B-41DF-4BB9-9786-2E2E1CC2B28E}" type="pres">
      <dgm:prSet presAssocID="{F842BE5F-B366-4993-9EEE-6B71567D33EF}" presName="nodeTx" presStyleLbl="node1" presStyleIdx="3" presStyleCnt="4">
        <dgm:presLayoutVars>
          <dgm:bulletEnabled val="1"/>
        </dgm:presLayoutVars>
      </dgm:prSet>
      <dgm:spPr/>
    </dgm:pt>
    <dgm:pt modelId="{D695896C-E50A-491D-8EC3-38AB7AB2E976}" type="pres">
      <dgm:prSet presAssocID="{F842BE5F-B366-4993-9EEE-6B71567D33EF}" presName="invisiNode" presStyleLbl="node1" presStyleIdx="3" presStyleCnt="4"/>
      <dgm:spPr/>
    </dgm:pt>
    <dgm:pt modelId="{84A87C21-A462-4161-B874-73C44A59D6BA}" type="pres">
      <dgm:prSet presAssocID="{F842BE5F-B366-4993-9EEE-6B71567D33EF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t="-31000" b="-31000"/>
          </a:stretch>
        </a:blipFill>
      </dgm:spPr>
    </dgm:pt>
  </dgm:ptLst>
  <dgm:cxnLst>
    <dgm:cxn modelId="{25323A0E-3EAA-47B3-85E0-18D772D21493}" type="presOf" srcId="{D33F723B-7886-4985-AD65-49D3F702E18C}" destId="{EC856EB5-A0A8-49DD-89D4-271AC22A639D}" srcOrd="0" destOrd="0" presId="urn:microsoft.com/office/officeart/2005/8/layout/hList7"/>
    <dgm:cxn modelId="{BCFD2511-7728-4C4D-A124-D45937264489}" type="presOf" srcId="{F384252B-550F-443C-8C17-B4C41507FC05}" destId="{0E7C3694-58FF-4F2B-BF33-0C2F037FAA33}" srcOrd="0" destOrd="0" presId="urn:microsoft.com/office/officeart/2005/8/layout/hList7"/>
    <dgm:cxn modelId="{E447544B-7919-49B1-9829-E65160A07DEE}" type="presOf" srcId="{D33F723B-7886-4985-AD65-49D3F702E18C}" destId="{634926B6-EB29-499A-87BB-3632BBE07A82}" srcOrd="1" destOrd="0" presId="urn:microsoft.com/office/officeart/2005/8/layout/hList7"/>
    <dgm:cxn modelId="{2090E36F-00B7-46E9-9F57-0E1B4EB8DA54}" type="presOf" srcId="{F842BE5F-B366-4993-9EEE-6B71567D33EF}" destId="{000F05ED-1988-4478-9C71-B3E022270AF1}" srcOrd="0" destOrd="0" presId="urn:microsoft.com/office/officeart/2005/8/layout/hList7"/>
    <dgm:cxn modelId="{5912E973-9878-40E0-B425-D09A68748FD8}" type="presOf" srcId="{2F2BE095-6F4E-4145-912E-3CABF200AAF9}" destId="{BB918CCB-B575-4D7A-A9A4-1F47EA063472}" srcOrd="0" destOrd="0" presId="urn:microsoft.com/office/officeart/2005/8/layout/hList7"/>
    <dgm:cxn modelId="{567F047B-0E04-4437-8505-9A370A4584AB}" srcId="{F35FA330-8FB9-4C38-83B7-70682E4DDE4F}" destId="{CB51D0FE-12F5-4547-9FDD-DFFD117829A5}" srcOrd="0" destOrd="0" parTransId="{BB847BBD-1F33-423B-9A4A-9C8962F16FFD}" sibTransId="{2F2BE095-6F4E-4145-912E-3CABF200AAF9}"/>
    <dgm:cxn modelId="{F3891784-E667-42C4-A407-B1903D249022}" srcId="{F35FA330-8FB9-4C38-83B7-70682E4DDE4F}" destId="{D33F723B-7886-4985-AD65-49D3F702E18C}" srcOrd="2" destOrd="0" parTransId="{CC5F56F0-2ED8-4AE1-A663-6266AAD5D97F}" sibTransId="{F384252B-550F-443C-8C17-B4C41507FC05}"/>
    <dgm:cxn modelId="{B21418AB-A988-43F0-AC19-0CCEBA5ACF74}" type="presOf" srcId="{4E0F4C99-FB94-4495-91FB-61DC47D6C4C2}" destId="{7DF6D1EB-F408-442F-978F-44891294E5C8}" srcOrd="0" destOrd="0" presId="urn:microsoft.com/office/officeart/2005/8/layout/hList7"/>
    <dgm:cxn modelId="{E727C9B8-7894-4EC5-A871-46883F8B6D96}" srcId="{F35FA330-8FB9-4C38-83B7-70682E4DDE4F}" destId="{16A72807-E54B-4956-8A20-590961B8F1E5}" srcOrd="1" destOrd="0" parTransId="{25922D7E-5914-4E11-9480-879E78D5E959}" sibTransId="{4E0F4C99-FB94-4495-91FB-61DC47D6C4C2}"/>
    <dgm:cxn modelId="{AF6102C2-09A0-4EE2-AD02-C55441025D0B}" type="presOf" srcId="{F35FA330-8FB9-4C38-83B7-70682E4DDE4F}" destId="{DF4326D7-002C-4CF9-8E7D-1B5672F52947}" srcOrd="0" destOrd="0" presId="urn:microsoft.com/office/officeart/2005/8/layout/hList7"/>
    <dgm:cxn modelId="{5C0F87C5-868C-49DB-B0C2-19CF0238F504}" type="presOf" srcId="{CB51D0FE-12F5-4547-9FDD-DFFD117829A5}" destId="{016E2AC3-DE3A-4A2C-9DFC-CAF0794F7B5D}" srcOrd="0" destOrd="0" presId="urn:microsoft.com/office/officeart/2005/8/layout/hList7"/>
    <dgm:cxn modelId="{6624CBCC-D469-43DB-9095-D5FC2C3D4B1B}" srcId="{F35FA330-8FB9-4C38-83B7-70682E4DDE4F}" destId="{F842BE5F-B366-4993-9EEE-6B71567D33EF}" srcOrd="3" destOrd="0" parTransId="{5443E3AE-1A5F-4A12-9B2D-362451FF735A}" sibTransId="{20C2AB1E-063B-47C9-BE26-0C0721C1E11D}"/>
    <dgm:cxn modelId="{23B414E2-3D27-4831-850C-3646B0A2EF30}" type="presOf" srcId="{CB51D0FE-12F5-4547-9FDD-DFFD117829A5}" destId="{67FBE8F0-5673-4643-9D3E-BECA4E83BC1B}" srcOrd="1" destOrd="0" presId="urn:microsoft.com/office/officeart/2005/8/layout/hList7"/>
    <dgm:cxn modelId="{3B5B6DE5-2365-4BB7-9C08-B701D4E070D0}" type="presOf" srcId="{16A72807-E54B-4956-8A20-590961B8F1E5}" destId="{215CA541-A5D7-423C-A361-F37263B5FADC}" srcOrd="1" destOrd="0" presId="urn:microsoft.com/office/officeart/2005/8/layout/hList7"/>
    <dgm:cxn modelId="{931BDBEA-7A6D-4894-9678-889377FECAFA}" type="presOf" srcId="{F842BE5F-B366-4993-9EEE-6B71567D33EF}" destId="{EA4C3C9B-41DF-4BB9-9786-2E2E1CC2B28E}" srcOrd="1" destOrd="0" presId="urn:microsoft.com/office/officeart/2005/8/layout/hList7"/>
    <dgm:cxn modelId="{03A90FFB-2AEE-4824-8F36-C6F826C2F4F5}" type="presOf" srcId="{16A72807-E54B-4956-8A20-590961B8F1E5}" destId="{353ACA1B-8B51-45C4-A0BE-856CD2B495F2}" srcOrd="0" destOrd="0" presId="urn:microsoft.com/office/officeart/2005/8/layout/hList7"/>
    <dgm:cxn modelId="{129C3BE0-306A-4DD6-84AE-BED95033DD0B}" type="presParOf" srcId="{DF4326D7-002C-4CF9-8E7D-1B5672F52947}" destId="{8EA5E54F-99EE-48F8-AB05-B6DFF8F85ABE}" srcOrd="0" destOrd="0" presId="urn:microsoft.com/office/officeart/2005/8/layout/hList7"/>
    <dgm:cxn modelId="{0E716D73-AB5C-4810-B6AB-955C39743012}" type="presParOf" srcId="{DF4326D7-002C-4CF9-8E7D-1B5672F52947}" destId="{1D148113-1C66-4A22-806B-12C3A11AC5D9}" srcOrd="1" destOrd="0" presId="urn:microsoft.com/office/officeart/2005/8/layout/hList7"/>
    <dgm:cxn modelId="{CFF2D018-5179-4B3D-824C-40E0531079F1}" type="presParOf" srcId="{1D148113-1C66-4A22-806B-12C3A11AC5D9}" destId="{E9572211-485F-4852-B960-2A50CBAE5813}" srcOrd="0" destOrd="0" presId="urn:microsoft.com/office/officeart/2005/8/layout/hList7"/>
    <dgm:cxn modelId="{3E4FBB54-ECA7-4AC8-B390-29D7B85ED229}" type="presParOf" srcId="{E9572211-485F-4852-B960-2A50CBAE5813}" destId="{016E2AC3-DE3A-4A2C-9DFC-CAF0794F7B5D}" srcOrd="0" destOrd="0" presId="urn:microsoft.com/office/officeart/2005/8/layout/hList7"/>
    <dgm:cxn modelId="{4C27472E-D850-469C-8365-E1484DE24208}" type="presParOf" srcId="{E9572211-485F-4852-B960-2A50CBAE5813}" destId="{67FBE8F0-5673-4643-9D3E-BECA4E83BC1B}" srcOrd="1" destOrd="0" presId="urn:microsoft.com/office/officeart/2005/8/layout/hList7"/>
    <dgm:cxn modelId="{E3A6B73A-D080-4B7D-BB7C-87B2C0191285}" type="presParOf" srcId="{E9572211-485F-4852-B960-2A50CBAE5813}" destId="{19B5080A-3D41-42B8-AD0A-1299072BCCCA}" srcOrd="2" destOrd="0" presId="urn:microsoft.com/office/officeart/2005/8/layout/hList7"/>
    <dgm:cxn modelId="{8C57F23F-ECDA-459B-BCB0-96A16779FC6E}" type="presParOf" srcId="{E9572211-485F-4852-B960-2A50CBAE5813}" destId="{379731CF-FF75-4E62-83DE-B059DF4E7005}" srcOrd="3" destOrd="0" presId="urn:microsoft.com/office/officeart/2005/8/layout/hList7"/>
    <dgm:cxn modelId="{E2659CD4-F9D6-48AD-8D84-A74F6ABF6520}" type="presParOf" srcId="{1D148113-1C66-4A22-806B-12C3A11AC5D9}" destId="{BB918CCB-B575-4D7A-A9A4-1F47EA063472}" srcOrd="1" destOrd="0" presId="urn:microsoft.com/office/officeart/2005/8/layout/hList7"/>
    <dgm:cxn modelId="{A4962959-1F29-42D5-89CD-6A7141EFF02B}" type="presParOf" srcId="{1D148113-1C66-4A22-806B-12C3A11AC5D9}" destId="{0D940CE2-6342-4458-AF28-D56950DF6FB0}" srcOrd="2" destOrd="0" presId="urn:microsoft.com/office/officeart/2005/8/layout/hList7"/>
    <dgm:cxn modelId="{B751946E-4230-4934-B6A4-9BF3ECAF2048}" type="presParOf" srcId="{0D940CE2-6342-4458-AF28-D56950DF6FB0}" destId="{353ACA1B-8B51-45C4-A0BE-856CD2B495F2}" srcOrd="0" destOrd="0" presId="urn:microsoft.com/office/officeart/2005/8/layout/hList7"/>
    <dgm:cxn modelId="{8E10BA37-2C74-4736-8193-3B8CF834B183}" type="presParOf" srcId="{0D940CE2-6342-4458-AF28-D56950DF6FB0}" destId="{215CA541-A5D7-423C-A361-F37263B5FADC}" srcOrd="1" destOrd="0" presId="urn:microsoft.com/office/officeart/2005/8/layout/hList7"/>
    <dgm:cxn modelId="{C4D9F0C9-ABED-4D47-ADCC-080E0F1A5748}" type="presParOf" srcId="{0D940CE2-6342-4458-AF28-D56950DF6FB0}" destId="{82F881BE-3B61-41C5-93BA-56D7C5335371}" srcOrd="2" destOrd="0" presId="urn:microsoft.com/office/officeart/2005/8/layout/hList7"/>
    <dgm:cxn modelId="{A3DACB9F-59F6-44C3-9204-EB0821869660}" type="presParOf" srcId="{0D940CE2-6342-4458-AF28-D56950DF6FB0}" destId="{122E5167-8F30-488C-94DA-C53B11CE57C6}" srcOrd="3" destOrd="0" presId="urn:microsoft.com/office/officeart/2005/8/layout/hList7"/>
    <dgm:cxn modelId="{1E639021-B34C-4920-A57B-AB7E83DE66AB}" type="presParOf" srcId="{1D148113-1C66-4A22-806B-12C3A11AC5D9}" destId="{7DF6D1EB-F408-442F-978F-44891294E5C8}" srcOrd="3" destOrd="0" presId="urn:microsoft.com/office/officeart/2005/8/layout/hList7"/>
    <dgm:cxn modelId="{968DD486-211F-4BDD-8905-89297B9519A8}" type="presParOf" srcId="{1D148113-1C66-4A22-806B-12C3A11AC5D9}" destId="{C163FFEA-3B12-4DB6-A56E-83627EB867E7}" srcOrd="4" destOrd="0" presId="urn:microsoft.com/office/officeart/2005/8/layout/hList7"/>
    <dgm:cxn modelId="{59732D0A-6408-4001-84C9-EC656004AD96}" type="presParOf" srcId="{C163FFEA-3B12-4DB6-A56E-83627EB867E7}" destId="{EC856EB5-A0A8-49DD-89D4-271AC22A639D}" srcOrd="0" destOrd="0" presId="urn:microsoft.com/office/officeart/2005/8/layout/hList7"/>
    <dgm:cxn modelId="{ED3679F9-6244-43CF-A055-8EC619C937ED}" type="presParOf" srcId="{C163FFEA-3B12-4DB6-A56E-83627EB867E7}" destId="{634926B6-EB29-499A-87BB-3632BBE07A82}" srcOrd="1" destOrd="0" presId="urn:microsoft.com/office/officeart/2005/8/layout/hList7"/>
    <dgm:cxn modelId="{A8D2C8E0-1B2F-45A5-8F70-DE6AED1C7988}" type="presParOf" srcId="{C163FFEA-3B12-4DB6-A56E-83627EB867E7}" destId="{AE4E6D92-D259-4CA7-AD09-0E1B0EFE23EA}" srcOrd="2" destOrd="0" presId="urn:microsoft.com/office/officeart/2005/8/layout/hList7"/>
    <dgm:cxn modelId="{6F0749EF-BF63-4AC4-A6D6-365DA8721774}" type="presParOf" srcId="{C163FFEA-3B12-4DB6-A56E-83627EB867E7}" destId="{965EC8AA-5EF1-4BEE-BB95-824320267602}" srcOrd="3" destOrd="0" presId="urn:microsoft.com/office/officeart/2005/8/layout/hList7"/>
    <dgm:cxn modelId="{807B2CDE-81B1-4685-A7AC-4EB7B5D703DC}" type="presParOf" srcId="{1D148113-1C66-4A22-806B-12C3A11AC5D9}" destId="{0E7C3694-58FF-4F2B-BF33-0C2F037FAA33}" srcOrd="5" destOrd="0" presId="urn:microsoft.com/office/officeart/2005/8/layout/hList7"/>
    <dgm:cxn modelId="{C74C03E1-4D39-430C-93A4-29DD24870377}" type="presParOf" srcId="{1D148113-1C66-4A22-806B-12C3A11AC5D9}" destId="{D49F0C60-EA0D-429B-8681-A4FDC5AC9187}" srcOrd="6" destOrd="0" presId="urn:microsoft.com/office/officeart/2005/8/layout/hList7"/>
    <dgm:cxn modelId="{570EAA9D-672D-456B-B028-A3A1501071EB}" type="presParOf" srcId="{D49F0C60-EA0D-429B-8681-A4FDC5AC9187}" destId="{000F05ED-1988-4478-9C71-B3E022270AF1}" srcOrd="0" destOrd="0" presId="urn:microsoft.com/office/officeart/2005/8/layout/hList7"/>
    <dgm:cxn modelId="{21FFB939-1B08-4514-9C7D-D5E9E927160A}" type="presParOf" srcId="{D49F0C60-EA0D-429B-8681-A4FDC5AC9187}" destId="{EA4C3C9B-41DF-4BB9-9786-2E2E1CC2B28E}" srcOrd="1" destOrd="0" presId="urn:microsoft.com/office/officeart/2005/8/layout/hList7"/>
    <dgm:cxn modelId="{838E648D-AD30-4DC4-82C4-8D31088B5B91}" type="presParOf" srcId="{D49F0C60-EA0D-429B-8681-A4FDC5AC9187}" destId="{D695896C-E50A-491D-8EC3-38AB7AB2E976}" srcOrd="2" destOrd="0" presId="urn:microsoft.com/office/officeart/2005/8/layout/hList7"/>
    <dgm:cxn modelId="{F96B9AE9-141D-4723-8572-A1A1BB4A5C1F}" type="presParOf" srcId="{D49F0C60-EA0D-429B-8681-A4FDC5AC9187}" destId="{84A87C21-A462-4161-B874-73C44A59D6B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08AB1F-79C0-4D71-BB4E-2F8C4F604A30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3DE3CF6-F9A8-47DF-87A2-849AF39D2B07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400" dirty="0"/>
            <a:t>Describe the terminal node by the decision rule</a:t>
          </a:r>
        </a:p>
      </dgm:t>
    </dgm:pt>
    <dgm:pt modelId="{842BADA4-DF96-4F02-AA0C-10F6D48A35C3}" type="parTrans" cxnId="{7CD405B4-0BEB-4A90-9C4D-0E4727901C2F}">
      <dgm:prSet/>
      <dgm:spPr/>
      <dgm:t>
        <a:bodyPr/>
        <a:lstStyle/>
        <a:p>
          <a:endParaRPr lang="en-US"/>
        </a:p>
      </dgm:t>
    </dgm:pt>
    <dgm:pt modelId="{6358E8CA-5CBF-4BFA-A105-66E482E2763D}" type="sibTrans" cxnId="{7CD405B4-0BEB-4A90-9C4D-0E4727901C2F}">
      <dgm:prSet/>
      <dgm:spPr>
        <a:ln w="76200"/>
      </dgm:spPr>
      <dgm:t>
        <a:bodyPr/>
        <a:lstStyle/>
        <a:p>
          <a:endParaRPr lang="en-US"/>
        </a:p>
      </dgm:t>
    </dgm:pt>
    <dgm:pt modelId="{497B23B0-A853-42AD-9DA8-DF21B134490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Simplify the decision path, if necessary, by mathematically resolving any logical redundancy</a:t>
          </a:r>
        </a:p>
      </dgm:t>
    </dgm:pt>
    <dgm:pt modelId="{3033DC87-55A6-4800-BB2B-1713C12D15DB}" type="parTrans" cxnId="{B16E9FC5-8DCB-48DB-BC10-BE0C673AD99C}">
      <dgm:prSet/>
      <dgm:spPr/>
      <dgm:t>
        <a:bodyPr/>
        <a:lstStyle/>
        <a:p>
          <a:endParaRPr lang="en-US"/>
        </a:p>
      </dgm:t>
    </dgm:pt>
    <dgm:pt modelId="{908277B6-65FD-41F5-9D57-B8699B4DC078}" type="sibTrans" cxnId="{B16E9FC5-8DCB-48DB-BC10-BE0C673AD99C}">
      <dgm:prSet/>
      <dgm:spPr/>
      <dgm:t>
        <a:bodyPr/>
        <a:lstStyle/>
        <a:p>
          <a:endParaRPr lang="en-US"/>
        </a:p>
      </dgm:t>
    </dgm:pt>
    <dgm:pt modelId="{FBE7CA17-9BFA-4AF0-9138-1DD25B20AD85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Trace the decision rule that runs from the Root Node to the terminal node</a:t>
          </a:r>
        </a:p>
      </dgm:t>
    </dgm:pt>
    <dgm:pt modelId="{416F4372-FB00-4685-8071-950374591338}" type="sibTrans" cxnId="{2B1A14E8-0A0E-4FB0-BCF7-280DC05B8AF9}">
      <dgm:prSet/>
      <dgm:spPr>
        <a:ln w="76200"/>
      </dgm:spPr>
      <dgm:t>
        <a:bodyPr/>
        <a:lstStyle/>
        <a:p>
          <a:endParaRPr lang="en-US"/>
        </a:p>
      </dgm:t>
    </dgm:pt>
    <dgm:pt modelId="{30341DA0-CFA3-4E50-B05E-424697B89BA9}" type="parTrans" cxnId="{2B1A14E8-0A0E-4FB0-BCF7-280DC05B8AF9}">
      <dgm:prSet/>
      <dgm:spPr/>
      <dgm:t>
        <a:bodyPr/>
        <a:lstStyle/>
        <a:p>
          <a:endParaRPr lang="en-US"/>
        </a:p>
      </dgm:t>
    </dgm:pt>
    <dgm:pt modelId="{503F29F3-413D-41AB-BC81-2F2FF7FE150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2800" dirty="0"/>
            <a:t>Select a terminal node</a:t>
          </a:r>
        </a:p>
      </dgm:t>
    </dgm:pt>
    <dgm:pt modelId="{584FD3BF-F292-4624-90BF-6A0D2549144C}" type="sibTrans" cxnId="{7B933149-46CA-40B3-8216-E40867935382}">
      <dgm:prSet/>
      <dgm:spPr>
        <a:ln w="76200"/>
      </dgm:spPr>
      <dgm:t>
        <a:bodyPr/>
        <a:lstStyle/>
        <a:p>
          <a:endParaRPr lang="en-US"/>
        </a:p>
      </dgm:t>
    </dgm:pt>
    <dgm:pt modelId="{366387C2-C972-41E8-BDC0-1B769900B0D7}" type="parTrans" cxnId="{7B933149-46CA-40B3-8216-E40867935382}">
      <dgm:prSet/>
      <dgm:spPr/>
      <dgm:t>
        <a:bodyPr/>
        <a:lstStyle/>
        <a:p>
          <a:endParaRPr lang="en-US"/>
        </a:p>
      </dgm:t>
    </dgm:pt>
    <dgm:pt modelId="{00A03A4A-B156-442E-8A30-C3FA538C75D1}" type="pres">
      <dgm:prSet presAssocID="{A008AB1F-79C0-4D71-BB4E-2F8C4F604A30}" presName="Name0" presStyleCnt="0">
        <dgm:presLayoutVars>
          <dgm:dir/>
          <dgm:resizeHandles val="exact"/>
        </dgm:presLayoutVars>
      </dgm:prSet>
      <dgm:spPr/>
    </dgm:pt>
    <dgm:pt modelId="{A50BC230-B04E-4B13-8B25-31E0755211D8}" type="pres">
      <dgm:prSet presAssocID="{503F29F3-413D-41AB-BC81-2F2FF7FE1500}" presName="node" presStyleLbl="node1" presStyleIdx="0" presStyleCnt="4">
        <dgm:presLayoutVars>
          <dgm:bulletEnabled val="1"/>
        </dgm:presLayoutVars>
      </dgm:prSet>
      <dgm:spPr/>
    </dgm:pt>
    <dgm:pt modelId="{3A9C64AC-BC3B-484F-920D-784BFAB6CAF0}" type="pres">
      <dgm:prSet presAssocID="{584FD3BF-F292-4624-90BF-6A0D2549144C}" presName="sibTrans" presStyleLbl="sibTrans1D1" presStyleIdx="0" presStyleCnt="3"/>
      <dgm:spPr/>
    </dgm:pt>
    <dgm:pt modelId="{7D6ECAC3-0085-49F8-877A-48C297155517}" type="pres">
      <dgm:prSet presAssocID="{584FD3BF-F292-4624-90BF-6A0D2549144C}" presName="connectorText" presStyleLbl="sibTrans1D1" presStyleIdx="0" presStyleCnt="3"/>
      <dgm:spPr/>
    </dgm:pt>
    <dgm:pt modelId="{9851F5AE-DD87-4D44-A07F-615CB22563FD}" type="pres">
      <dgm:prSet presAssocID="{FBE7CA17-9BFA-4AF0-9138-1DD25B20AD85}" presName="node" presStyleLbl="node1" presStyleIdx="1" presStyleCnt="4">
        <dgm:presLayoutVars>
          <dgm:bulletEnabled val="1"/>
        </dgm:presLayoutVars>
      </dgm:prSet>
      <dgm:spPr/>
    </dgm:pt>
    <dgm:pt modelId="{04EE4EDF-BFF0-4D5D-8FA7-B164BDDC81FC}" type="pres">
      <dgm:prSet presAssocID="{416F4372-FB00-4685-8071-950374591338}" presName="sibTrans" presStyleLbl="sibTrans1D1" presStyleIdx="1" presStyleCnt="3"/>
      <dgm:spPr/>
    </dgm:pt>
    <dgm:pt modelId="{41B94A65-CAAB-458C-9B8A-331E668BE2C4}" type="pres">
      <dgm:prSet presAssocID="{416F4372-FB00-4685-8071-950374591338}" presName="connectorText" presStyleLbl="sibTrans1D1" presStyleIdx="1" presStyleCnt="3"/>
      <dgm:spPr/>
    </dgm:pt>
    <dgm:pt modelId="{B4F5EBCB-1B6E-4738-83C5-30057E598376}" type="pres">
      <dgm:prSet presAssocID="{53DE3CF6-F9A8-47DF-87A2-849AF39D2B07}" presName="node" presStyleLbl="node1" presStyleIdx="2" presStyleCnt="4">
        <dgm:presLayoutVars>
          <dgm:bulletEnabled val="1"/>
        </dgm:presLayoutVars>
      </dgm:prSet>
      <dgm:spPr/>
    </dgm:pt>
    <dgm:pt modelId="{60B7E863-CDF7-4859-A82C-B1CD199308BF}" type="pres">
      <dgm:prSet presAssocID="{6358E8CA-5CBF-4BFA-A105-66E482E2763D}" presName="sibTrans" presStyleLbl="sibTrans1D1" presStyleIdx="2" presStyleCnt="3"/>
      <dgm:spPr/>
    </dgm:pt>
    <dgm:pt modelId="{E9B217B9-0D3D-4A64-98FF-B55AC158C2DD}" type="pres">
      <dgm:prSet presAssocID="{6358E8CA-5CBF-4BFA-A105-66E482E2763D}" presName="connectorText" presStyleLbl="sibTrans1D1" presStyleIdx="2" presStyleCnt="3"/>
      <dgm:spPr/>
    </dgm:pt>
    <dgm:pt modelId="{EDF3EBCB-E983-458D-AD5B-342816C3101F}" type="pres">
      <dgm:prSet presAssocID="{497B23B0-A853-42AD-9DA8-DF21B134490D}" presName="node" presStyleLbl="node1" presStyleIdx="3" presStyleCnt="4">
        <dgm:presLayoutVars>
          <dgm:bulletEnabled val="1"/>
        </dgm:presLayoutVars>
      </dgm:prSet>
      <dgm:spPr/>
    </dgm:pt>
  </dgm:ptLst>
  <dgm:cxnLst>
    <dgm:cxn modelId="{72976F08-9952-4D6A-9FD1-35BCAAD6E6DC}" type="presOf" srcId="{6358E8CA-5CBF-4BFA-A105-66E482E2763D}" destId="{60B7E863-CDF7-4859-A82C-B1CD199308BF}" srcOrd="0" destOrd="0" presId="urn:microsoft.com/office/officeart/2005/8/layout/bProcess3"/>
    <dgm:cxn modelId="{E0930C15-7B28-46ED-82BA-A4DD935F1C76}" type="presOf" srcId="{53DE3CF6-F9A8-47DF-87A2-849AF39D2B07}" destId="{B4F5EBCB-1B6E-4738-83C5-30057E598376}" srcOrd="0" destOrd="0" presId="urn:microsoft.com/office/officeart/2005/8/layout/bProcess3"/>
    <dgm:cxn modelId="{38A3DB15-A72E-4FAF-849C-9B50931697EC}" type="presOf" srcId="{FBE7CA17-9BFA-4AF0-9138-1DD25B20AD85}" destId="{9851F5AE-DD87-4D44-A07F-615CB22563FD}" srcOrd="0" destOrd="0" presId="urn:microsoft.com/office/officeart/2005/8/layout/bProcess3"/>
    <dgm:cxn modelId="{58C8F317-E66D-4EFD-A7F3-3A0F0BA3EA7D}" type="presOf" srcId="{6358E8CA-5CBF-4BFA-A105-66E482E2763D}" destId="{E9B217B9-0D3D-4A64-98FF-B55AC158C2DD}" srcOrd="1" destOrd="0" presId="urn:microsoft.com/office/officeart/2005/8/layout/bProcess3"/>
    <dgm:cxn modelId="{D395361C-C9DA-41A2-9B49-80A1BC8EF260}" type="presOf" srcId="{497B23B0-A853-42AD-9DA8-DF21B134490D}" destId="{EDF3EBCB-E983-458D-AD5B-342816C3101F}" srcOrd="0" destOrd="0" presId="urn:microsoft.com/office/officeart/2005/8/layout/bProcess3"/>
    <dgm:cxn modelId="{7B933149-46CA-40B3-8216-E40867935382}" srcId="{A008AB1F-79C0-4D71-BB4E-2F8C4F604A30}" destId="{503F29F3-413D-41AB-BC81-2F2FF7FE1500}" srcOrd="0" destOrd="0" parTransId="{366387C2-C972-41E8-BDC0-1B769900B0D7}" sibTransId="{584FD3BF-F292-4624-90BF-6A0D2549144C}"/>
    <dgm:cxn modelId="{6FD64649-E311-4101-9DB6-A48A7EAC0066}" type="presOf" srcId="{584FD3BF-F292-4624-90BF-6A0D2549144C}" destId="{7D6ECAC3-0085-49F8-877A-48C297155517}" srcOrd="1" destOrd="0" presId="urn:microsoft.com/office/officeart/2005/8/layout/bProcess3"/>
    <dgm:cxn modelId="{6307934A-C821-4E07-A91F-F3DCF01D6953}" type="presOf" srcId="{416F4372-FB00-4685-8071-950374591338}" destId="{04EE4EDF-BFF0-4D5D-8FA7-B164BDDC81FC}" srcOrd="0" destOrd="0" presId="urn:microsoft.com/office/officeart/2005/8/layout/bProcess3"/>
    <dgm:cxn modelId="{C205E150-6D5C-4061-995D-8668541F2225}" type="presOf" srcId="{503F29F3-413D-41AB-BC81-2F2FF7FE1500}" destId="{A50BC230-B04E-4B13-8B25-31E0755211D8}" srcOrd="0" destOrd="0" presId="urn:microsoft.com/office/officeart/2005/8/layout/bProcess3"/>
    <dgm:cxn modelId="{B4D29875-BA05-43F6-9164-4E90C34D4F25}" type="presOf" srcId="{584FD3BF-F292-4624-90BF-6A0D2549144C}" destId="{3A9C64AC-BC3B-484F-920D-784BFAB6CAF0}" srcOrd="0" destOrd="0" presId="urn:microsoft.com/office/officeart/2005/8/layout/bProcess3"/>
    <dgm:cxn modelId="{8F0DF47B-0B05-4F77-8E13-E5E7A259A8A1}" type="presOf" srcId="{416F4372-FB00-4685-8071-950374591338}" destId="{41B94A65-CAAB-458C-9B8A-331E668BE2C4}" srcOrd="1" destOrd="0" presId="urn:microsoft.com/office/officeart/2005/8/layout/bProcess3"/>
    <dgm:cxn modelId="{7CD405B4-0BEB-4A90-9C4D-0E4727901C2F}" srcId="{A008AB1F-79C0-4D71-BB4E-2F8C4F604A30}" destId="{53DE3CF6-F9A8-47DF-87A2-849AF39D2B07}" srcOrd="2" destOrd="0" parTransId="{842BADA4-DF96-4F02-AA0C-10F6D48A35C3}" sibTransId="{6358E8CA-5CBF-4BFA-A105-66E482E2763D}"/>
    <dgm:cxn modelId="{B16E9FC5-8DCB-48DB-BC10-BE0C673AD99C}" srcId="{A008AB1F-79C0-4D71-BB4E-2F8C4F604A30}" destId="{497B23B0-A853-42AD-9DA8-DF21B134490D}" srcOrd="3" destOrd="0" parTransId="{3033DC87-55A6-4800-BB2B-1713C12D15DB}" sibTransId="{908277B6-65FD-41F5-9D57-B8699B4DC078}"/>
    <dgm:cxn modelId="{2B1A14E8-0A0E-4FB0-BCF7-280DC05B8AF9}" srcId="{A008AB1F-79C0-4D71-BB4E-2F8C4F604A30}" destId="{FBE7CA17-9BFA-4AF0-9138-1DD25B20AD85}" srcOrd="1" destOrd="0" parTransId="{30341DA0-CFA3-4E50-B05E-424697B89BA9}" sibTransId="{416F4372-FB00-4685-8071-950374591338}"/>
    <dgm:cxn modelId="{38AEE7EE-7970-43B3-88BC-BB0569E9C838}" type="presOf" srcId="{A008AB1F-79C0-4D71-BB4E-2F8C4F604A30}" destId="{00A03A4A-B156-442E-8A30-C3FA538C75D1}" srcOrd="0" destOrd="0" presId="urn:microsoft.com/office/officeart/2005/8/layout/bProcess3"/>
    <dgm:cxn modelId="{BBFFC67A-BAF2-4ABF-947F-200BA7303DD0}" type="presParOf" srcId="{00A03A4A-B156-442E-8A30-C3FA538C75D1}" destId="{A50BC230-B04E-4B13-8B25-31E0755211D8}" srcOrd="0" destOrd="0" presId="urn:microsoft.com/office/officeart/2005/8/layout/bProcess3"/>
    <dgm:cxn modelId="{946E97F8-A824-42D2-BC14-100B99DC4BEE}" type="presParOf" srcId="{00A03A4A-B156-442E-8A30-C3FA538C75D1}" destId="{3A9C64AC-BC3B-484F-920D-784BFAB6CAF0}" srcOrd="1" destOrd="0" presId="urn:microsoft.com/office/officeart/2005/8/layout/bProcess3"/>
    <dgm:cxn modelId="{C87B4B13-77F0-4F63-B98B-A529CA1A29EE}" type="presParOf" srcId="{3A9C64AC-BC3B-484F-920D-784BFAB6CAF0}" destId="{7D6ECAC3-0085-49F8-877A-48C297155517}" srcOrd="0" destOrd="0" presId="urn:microsoft.com/office/officeart/2005/8/layout/bProcess3"/>
    <dgm:cxn modelId="{E7D6C737-AD98-43FE-97E7-0184B9626996}" type="presParOf" srcId="{00A03A4A-B156-442E-8A30-C3FA538C75D1}" destId="{9851F5AE-DD87-4D44-A07F-615CB22563FD}" srcOrd="2" destOrd="0" presId="urn:microsoft.com/office/officeart/2005/8/layout/bProcess3"/>
    <dgm:cxn modelId="{39B3A470-4434-4C6A-A9A6-31E71D773537}" type="presParOf" srcId="{00A03A4A-B156-442E-8A30-C3FA538C75D1}" destId="{04EE4EDF-BFF0-4D5D-8FA7-B164BDDC81FC}" srcOrd="3" destOrd="0" presId="urn:microsoft.com/office/officeart/2005/8/layout/bProcess3"/>
    <dgm:cxn modelId="{8C582C5F-5A0B-4FF5-A69F-973E21CFDCA3}" type="presParOf" srcId="{04EE4EDF-BFF0-4D5D-8FA7-B164BDDC81FC}" destId="{41B94A65-CAAB-458C-9B8A-331E668BE2C4}" srcOrd="0" destOrd="0" presId="urn:microsoft.com/office/officeart/2005/8/layout/bProcess3"/>
    <dgm:cxn modelId="{F32397F3-10CC-40F3-838F-0A41DD583B17}" type="presParOf" srcId="{00A03A4A-B156-442E-8A30-C3FA538C75D1}" destId="{B4F5EBCB-1B6E-4738-83C5-30057E598376}" srcOrd="4" destOrd="0" presId="urn:microsoft.com/office/officeart/2005/8/layout/bProcess3"/>
    <dgm:cxn modelId="{CD49A589-F097-4BBB-A4CB-E94347754E6B}" type="presParOf" srcId="{00A03A4A-B156-442E-8A30-C3FA538C75D1}" destId="{60B7E863-CDF7-4859-A82C-B1CD199308BF}" srcOrd="5" destOrd="0" presId="urn:microsoft.com/office/officeart/2005/8/layout/bProcess3"/>
    <dgm:cxn modelId="{41D27490-10FA-4174-9824-395229AC6FB0}" type="presParOf" srcId="{60B7E863-CDF7-4859-A82C-B1CD199308BF}" destId="{E9B217B9-0D3D-4A64-98FF-B55AC158C2DD}" srcOrd="0" destOrd="0" presId="urn:microsoft.com/office/officeart/2005/8/layout/bProcess3"/>
    <dgm:cxn modelId="{5FAA682F-A15C-4063-A81E-B8CDA1770561}" type="presParOf" srcId="{00A03A4A-B156-442E-8A30-C3FA538C75D1}" destId="{EDF3EBCB-E983-458D-AD5B-342816C3101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11A106-E159-4821-83AC-26DA4404533A}" type="doc">
      <dgm:prSet loTypeId="urn:microsoft.com/office/officeart/2005/8/layout/cycle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56695A-D697-4BDB-A3DD-FCE61A445D19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Consider target values in a parent node</a:t>
          </a:r>
        </a:p>
      </dgm:t>
    </dgm:pt>
    <dgm:pt modelId="{55B61D55-79FB-4C62-A4D1-7583731787BD}" type="parTrans" cxnId="{DBADB482-7AEC-4827-92CD-4D08C941FDB4}">
      <dgm:prSet/>
      <dgm:spPr/>
      <dgm:t>
        <a:bodyPr/>
        <a:lstStyle/>
        <a:p>
          <a:endParaRPr lang="en-US"/>
        </a:p>
      </dgm:t>
    </dgm:pt>
    <dgm:pt modelId="{3E111A0D-EF9E-46B4-9162-250B087CD051}" type="sibTrans" cxnId="{DBADB482-7AEC-4827-92CD-4D08C941FDB4}">
      <dgm:prSet/>
      <dgm:spPr/>
      <dgm:t>
        <a:bodyPr/>
        <a:lstStyle/>
        <a:p>
          <a:endParaRPr lang="en-US"/>
        </a:p>
      </dgm:t>
    </dgm:pt>
    <dgm:pt modelId="{A38943ED-DE73-42D4-B269-E8A29EDA5D3C}">
      <dgm:prSet phldrT="[Text]" custT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Assume target values come from a mixture of populations</a:t>
          </a:r>
        </a:p>
      </dgm:t>
    </dgm:pt>
    <dgm:pt modelId="{58DB8B3B-A79F-4E42-98B9-9F176CADA42C}" type="parTrans" cxnId="{2574B673-3FA1-457D-9105-0D811F693C7B}">
      <dgm:prSet/>
      <dgm:spPr/>
      <dgm:t>
        <a:bodyPr/>
        <a:lstStyle/>
        <a:p>
          <a:endParaRPr lang="en-US"/>
        </a:p>
      </dgm:t>
    </dgm:pt>
    <dgm:pt modelId="{E345F8D5-E56C-419A-A421-2FAFF70C7E0B}" type="sibTrans" cxnId="{2574B673-3FA1-457D-9105-0D811F693C7B}">
      <dgm:prSet/>
      <dgm:spPr/>
      <dgm:t>
        <a:bodyPr/>
        <a:lstStyle/>
        <a:p>
          <a:endParaRPr lang="en-US"/>
        </a:p>
      </dgm:t>
    </dgm:pt>
    <dgm:pt modelId="{F79E0D50-C0F5-4E7F-A50B-778D1E6E2935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Create a rule to divide these values into two child nodes</a:t>
          </a:r>
        </a:p>
      </dgm:t>
    </dgm:pt>
    <dgm:pt modelId="{CC86E818-C72C-4C38-A859-0049305C955A}" type="parTrans" cxnId="{A5343736-680A-4D03-9015-2354AA0E8A80}">
      <dgm:prSet/>
      <dgm:spPr/>
      <dgm:t>
        <a:bodyPr/>
        <a:lstStyle/>
        <a:p>
          <a:endParaRPr lang="en-US"/>
        </a:p>
      </dgm:t>
    </dgm:pt>
    <dgm:pt modelId="{2E690A95-0948-4435-9FC6-4D560E9EFF61}" type="sibTrans" cxnId="{A5343736-680A-4D03-9015-2354AA0E8A80}">
      <dgm:prSet/>
      <dgm:spPr/>
      <dgm:t>
        <a:bodyPr/>
        <a:lstStyle/>
        <a:p>
          <a:endParaRPr lang="en-US"/>
        </a:p>
      </dgm:t>
    </dgm:pt>
    <dgm:pt modelId="{F7858199-B478-4EED-B4E7-8CEE7841A9A7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Make target distribution across two child nodes more different</a:t>
          </a:r>
        </a:p>
      </dgm:t>
    </dgm:pt>
    <dgm:pt modelId="{F2E7FF90-3372-4941-ABFB-FE488B8BFA28}" type="parTrans" cxnId="{89C45696-7233-470A-972C-A7D645032990}">
      <dgm:prSet/>
      <dgm:spPr/>
      <dgm:t>
        <a:bodyPr/>
        <a:lstStyle/>
        <a:p>
          <a:endParaRPr lang="en-US"/>
        </a:p>
      </dgm:t>
    </dgm:pt>
    <dgm:pt modelId="{865E5E5D-B321-49A4-896C-7BC5D86EE070}" type="sibTrans" cxnId="{89C45696-7233-470A-972C-A7D645032990}">
      <dgm:prSet/>
      <dgm:spPr/>
      <dgm:t>
        <a:bodyPr/>
        <a:lstStyle/>
        <a:p>
          <a:endParaRPr lang="en-US"/>
        </a:p>
      </dgm:t>
    </dgm:pt>
    <dgm:pt modelId="{2A7DDA04-3030-46F9-8CCB-A1C6166BA32B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Each child node later becomes a parent</a:t>
          </a:r>
        </a:p>
      </dgm:t>
    </dgm:pt>
    <dgm:pt modelId="{A4B2526B-2185-454E-BB63-DAF3F31B11C2}" type="parTrans" cxnId="{996A913A-9725-4AC2-BC2C-2BABAB99A702}">
      <dgm:prSet/>
      <dgm:spPr/>
      <dgm:t>
        <a:bodyPr/>
        <a:lstStyle/>
        <a:p>
          <a:endParaRPr lang="en-US"/>
        </a:p>
      </dgm:t>
    </dgm:pt>
    <dgm:pt modelId="{9B716F2A-19ED-483D-9149-25985FEE8FEF}" type="sibTrans" cxnId="{996A913A-9725-4AC2-BC2C-2BABAB99A702}">
      <dgm:prSet/>
      <dgm:spPr/>
      <dgm:t>
        <a:bodyPr/>
        <a:lstStyle/>
        <a:p>
          <a:endParaRPr lang="en-US"/>
        </a:p>
      </dgm:t>
    </dgm:pt>
    <dgm:pt modelId="{FB3390BA-9C95-42C2-9055-52FA36E6057F}" type="pres">
      <dgm:prSet presAssocID="{0311A106-E159-4821-83AC-26DA4404533A}" presName="cycle" presStyleCnt="0">
        <dgm:presLayoutVars>
          <dgm:dir/>
          <dgm:resizeHandles val="exact"/>
        </dgm:presLayoutVars>
      </dgm:prSet>
      <dgm:spPr/>
    </dgm:pt>
    <dgm:pt modelId="{40F6E5A6-7508-4838-AF4C-BB69D1930E0B}" type="pres">
      <dgm:prSet presAssocID="{5156695A-D697-4BDB-A3DD-FCE61A445D19}" presName="node" presStyleLbl="node1" presStyleIdx="0" presStyleCnt="5" custScaleX="128120" custScaleY="147831">
        <dgm:presLayoutVars>
          <dgm:bulletEnabled val="1"/>
        </dgm:presLayoutVars>
      </dgm:prSet>
      <dgm:spPr/>
    </dgm:pt>
    <dgm:pt modelId="{FBA3BB73-1B94-4EFC-8C4C-BADC55A0317E}" type="pres">
      <dgm:prSet presAssocID="{5156695A-D697-4BDB-A3DD-FCE61A445D19}" presName="spNode" presStyleCnt="0"/>
      <dgm:spPr/>
    </dgm:pt>
    <dgm:pt modelId="{688883D8-1417-4AB3-8A46-BC316CA6F55B}" type="pres">
      <dgm:prSet presAssocID="{3E111A0D-EF9E-46B4-9162-250B087CD051}" presName="sibTrans" presStyleLbl="sibTrans1D1" presStyleIdx="0" presStyleCnt="5"/>
      <dgm:spPr/>
    </dgm:pt>
    <dgm:pt modelId="{41FAC963-4CEB-4462-8C81-76A70091ABBE}" type="pres">
      <dgm:prSet presAssocID="{A38943ED-DE73-42D4-B269-E8A29EDA5D3C}" presName="node" presStyleLbl="node1" presStyleIdx="1" presStyleCnt="5" custScaleX="128120" custScaleY="147831">
        <dgm:presLayoutVars>
          <dgm:bulletEnabled val="1"/>
        </dgm:presLayoutVars>
      </dgm:prSet>
      <dgm:spPr/>
    </dgm:pt>
    <dgm:pt modelId="{DB8DFFC9-473E-40E6-8318-92BC55E1BDA2}" type="pres">
      <dgm:prSet presAssocID="{A38943ED-DE73-42D4-B269-E8A29EDA5D3C}" presName="spNode" presStyleCnt="0"/>
      <dgm:spPr/>
    </dgm:pt>
    <dgm:pt modelId="{8702F761-B87A-4ABB-990B-724C8D6CB14A}" type="pres">
      <dgm:prSet presAssocID="{E345F8D5-E56C-419A-A421-2FAFF70C7E0B}" presName="sibTrans" presStyleLbl="sibTrans1D1" presStyleIdx="1" presStyleCnt="5"/>
      <dgm:spPr/>
    </dgm:pt>
    <dgm:pt modelId="{A1F4A8FE-7B7C-4D4B-8F01-41FDF2FD2A98}" type="pres">
      <dgm:prSet presAssocID="{F79E0D50-C0F5-4E7F-A50B-778D1E6E2935}" presName="node" presStyleLbl="node1" presStyleIdx="2" presStyleCnt="5" custScaleX="128120" custScaleY="147831">
        <dgm:presLayoutVars>
          <dgm:bulletEnabled val="1"/>
        </dgm:presLayoutVars>
      </dgm:prSet>
      <dgm:spPr/>
    </dgm:pt>
    <dgm:pt modelId="{D50A7A04-2E22-41F8-A3C1-AD07787158BD}" type="pres">
      <dgm:prSet presAssocID="{F79E0D50-C0F5-4E7F-A50B-778D1E6E2935}" presName="spNode" presStyleCnt="0"/>
      <dgm:spPr/>
    </dgm:pt>
    <dgm:pt modelId="{194CDC21-6C51-42F8-B408-FD7E4D21DF17}" type="pres">
      <dgm:prSet presAssocID="{2E690A95-0948-4435-9FC6-4D560E9EFF61}" presName="sibTrans" presStyleLbl="sibTrans1D1" presStyleIdx="2" presStyleCnt="5"/>
      <dgm:spPr/>
    </dgm:pt>
    <dgm:pt modelId="{6F659A00-BE2A-4AF5-A117-BE6E5DFD0A6B}" type="pres">
      <dgm:prSet presAssocID="{F7858199-B478-4EED-B4E7-8CEE7841A9A7}" presName="node" presStyleLbl="node1" presStyleIdx="3" presStyleCnt="5" custScaleX="128120" custScaleY="147831">
        <dgm:presLayoutVars>
          <dgm:bulletEnabled val="1"/>
        </dgm:presLayoutVars>
      </dgm:prSet>
      <dgm:spPr/>
    </dgm:pt>
    <dgm:pt modelId="{8BC73BEC-001A-4C07-941E-566315D6E037}" type="pres">
      <dgm:prSet presAssocID="{F7858199-B478-4EED-B4E7-8CEE7841A9A7}" presName="spNode" presStyleCnt="0"/>
      <dgm:spPr/>
    </dgm:pt>
    <dgm:pt modelId="{DF97618B-D9FA-4CE1-B6A2-E14C2836F7BC}" type="pres">
      <dgm:prSet presAssocID="{865E5E5D-B321-49A4-896C-7BC5D86EE070}" presName="sibTrans" presStyleLbl="sibTrans1D1" presStyleIdx="3" presStyleCnt="5"/>
      <dgm:spPr/>
    </dgm:pt>
    <dgm:pt modelId="{281B3074-58AE-427D-8345-C9DCE52B3146}" type="pres">
      <dgm:prSet presAssocID="{2A7DDA04-3030-46F9-8CCB-A1C6166BA32B}" presName="node" presStyleLbl="node1" presStyleIdx="4" presStyleCnt="5" custScaleX="128120" custScaleY="147831">
        <dgm:presLayoutVars>
          <dgm:bulletEnabled val="1"/>
        </dgm:presLayoutVars>
      </dgm:prSet>
      <dgm:spPr/>
    </dgm:pt>
    <dgm:pt modelId="{EC0AF68C-ABA6-4767-B0FC-09E0A476A3BA}" type="pres">
      <dgm:prSet presAssocID="{2A7DDA04-3030-46F9-8CCB-A1C6166BA32B}" presName="spNode" presStyleCnt="0"/>
      <dgm:spPr/>
    </dgm:pt>
    <dgm:pt modelId="{14F651B3-C134-485C-9ACA-5339F24F7D81}" type="pres">
      <dgm:prSet presAssocID="{9B716F2A-19ED-483D-9149-25985FEE8FEF}" presName="sibTrans" presStyleLbl="sibTrans1D1" presStyleIdx="4" presStyleCnt="5"/>
      <dgm:spPr/>
    </dgm:pt>
  </dgm:ptLst>
  <dgm:cxnLst>
    <dgm:cxn modelId="{C0371004-D257-4062-9A31-3797F3A87F38}" type="presOf" srcId="{5156695A-D697-4BDB-A3DD-FCE61A445D19}" destId="{40F6E5A6-7508-4838-AF4C-BB69D1930E0B}" srcOrd="0" destOrd="0" presId="urn:microsoft.com/office/officeart/2005/8/layout/cycle5"/>
    <dgm:cxn modelId="{55FF650F-DED8-4DEE-B533-035C6A4E9559}" type="presOf" srcId="{2E690A95-0948-4435-9FC6-4D560E9EFF61}" destId="{194CDC21-6C51-42F8-B408-FD7E4D21DF17}" srcOrd="0" destOrd="0" presId="urn:microsoft.com/office/officeart/2005/8/layout/cycle5"/>
    <dgm:cxn modelId="{A5343736-680A-4D03-9015-2354AA0E8A80}" srcId="{0311A106-E159-4821-83AC-26DA4404533A}" destId="{F79E0D50-C0F5-4E7F-A50B-778D1E6E2935}" srcOrd="2" destOrd="0" parTransId="{CC86E818-C72C-4C38-A859-0049305C955A}" sibTransId="{2E690A95-0948-4435-9FC6-4D560E9EFF61}"/>
    <dgm:cxn modelId="{57424B37-2B36-47EA-8C99-714173298FB0}" type="presOf" srcId="{3E111A0D-EF9E-46B4-9162-250B087CD051}" destId="{688883D8-1417-4AB3-8A46-BC316CA6F55B}" srcOrd="0" destOrd="0" presId="urn:microsoft.com/office/officeart/2005/8/layout/cycle5"/>
    <dgm:cxn modelId="{996A913A-9725-4AC2-BC2C-2BABAB99A702}" srcId="{0311A106-E159-4821-83AC-26DA4404533A}" destId="{2A7DDA04-3030-46F9-8CCB-A1C6166BA32B}" srcOrd="4" destOrd="0" parTransId="{A4B2526B-2185-454E-BB63-DAF3F31B11C2}" sibTransId="{9B716F2A-19ED-483D-9149-25985FEE8FEF}"/>
    <dgm:cxn modelId="{5EB67040-A911-4EF6-951E-35AC5BCC8EED}" type="presOf" srcId="{9B716F2A-19ED-483D-9149-25985FEE8FEF}" destId="{14F651B3-C134-485C-9ACA-5339F24F7D81}" srcOrd="0" destOrd="0" presId="urn:microsoft.com/office/officeart/2005/8/layout/cycle5"/>
    <dgm:cxn modelId="{84BB1A44-E0FD-432F-A973-367AD1B24F96}" type="presOf" srcId="{2A7DDA04-3030-46F9-8CCB-A1C6166BA32B}" destId="{281B3074-58AE-427D-8345-C9DCE52B3146}" srcOrd="0" destOrd="0" presId="urn:microsoft.com/office/officeart/2005/8/layout/cycle5"/>
    <dgm:cxn modelId="{2574B673-3FA1-457D-9105-0D811F693C7B}" srcId="{0311A106-E159-4821-83AC-26DA4404533A}" destId="{A38943ED-DE73-42D4-B269-E8A29EDA5D3C}" srcOrd="1" destOrd="0" parTransId="{58DB8B3B-A79F-4E42-98B9-9F176CADA42C}" sibTransId="{E345F8D5-E56C-419A-A421-2FAFF70C7E0B}"/>
    <dgm:cxn modelId="{4BA88D59-5F18-4F79-9998-4079D88EF6AB}" type="presOf" srcId="{A38943ED-DE73-42D4-B269-E8A29EDA5D3C}" destId="{41FAC963-4CEB-4462-8C81-76A70091ABBE}" srcOrd="0" destOrd="0" presId="urn:microsoft.com/office/officeart/2005/8/layout/cycle5"/>
    <dgm:cxn modelId="{DBADB482-7AEC-4827-92CD-4D08C941FDB4}" srcId="{0311A106-E159-4821-83AC-26DA4404533A}" destId="{5156695A-D697-4BDB-A3DD-FCE61A445D19}" srcOrd="0" destOrd="0" parTransId="{55B61D55-79FB-4C62-A4D1-7583731787BD}" sibTransId="{3E111A0D-EF9E-46B4-9162-250B087CD051}"/>
    <dgm:cxn modelId="{CFE75D91-A6B9-41CC-B96E-ADF304756F35}" type="presOf" srcId="{F7858199-B478-4EED-B4E7-8CEE7841A9A7}" destId="{6F659A00-BE2A-4AF5-A117-BE6E5DFD0A6B}" srcOrd="0" destOrd="0" presId="urn:microsoft.com/office/officeart/2005/8/layout/cycle5"/>
    <dgm:cxn modelId="{89C45696-7233-470A-972C-A7D645032990}" srcId="{0311A106-E159-4821-83AC-26DA4404533A}" destId="{F7858199-B478-4EED-B4E7-8CEE7841A9A7}" srcOrd="3" destOrd="0" parTransId="{F2E7FF90-3372-4941-ABFB-FE488B8BFA28}" sibTransId="{865E5E5D-B321-49A4-896C-7BC5D86EE070}"/>
    <dgm:cxn modelId="{D2F009B3-F755-40B8-BD71-4885FDF4B318}" type="presOf" srcId="{F79E0D50-C0F5-4E7F-A50B-778D1E6E2935}" destId="{A1F4A8FE-7B7C-4D4B-8F01-41FDF2FD2A98}" srcOrd="0" destOrd="0" presId="urn:microsoft.com/office/officeart/2005/8/layout/cycle5"/>
    <dgm:cxn modelId="{0434CBB5-FA59-4C77-A358-7A127063544F}" type="presOf" srcId="{0311A106-E159-4821-83AC-26DA4404533A}" destId="{FB3390BA-9C95-42C2-9055-52FA36E6057F}" srcOrd="0" destOrd="0" presId="urn:microsoft.com/office/officeart/2005/8/layout/cycle5"/>
    <dgm:cxn modelId="{5CB6FBCB-5672-44D4-BE1F-8F2EFE15448C}" type="presOf" srcId="{E345F8D5-E56C-419A-A421-2FAFF70C7E0B}" destId="{8702F761-B87A-4ABB-990B-724C8D6CB14A}" srcOrd="0" destOrd="0" presId="urn:microsoft.com/office/officeart/2005/8/layout/cycle5"/>
    <dgm:cxn modelId="{58AE1DDE-1394-4893-AC93-94902525D0AE}" type="presOf" srcId="{865E5E5D-B321-49A4-896C-7BC5D86EE070}" destId="{DF97618B-D9FA-4CE1-B6A2-E14C2836F7BC}" srcOrd="0" destOrd="0" presId="urn:microsoft.com/office/officeart/2005/8/layout/cycle5"/>
    <dgm:cxn modelId="{3D74C37A-7EDC-443A-A64C-56174A231233}" type="presParOf" srcId="{FB3390BA-9C95-42C2-9055-52FA36E6057F}" destId="{40F6E5A6-7508-4838-AF4C-BB69D1930E0B}" srcOrd="0" destOrd="0" presId="urn:microsoft.com/office/officeart/2005/8/layout/cycle5"/>
    <dgm:cxn modelId="{76EB6115-AE43-4843-808C-C0A7CA77A30D}" type="presParOf" srcId="{FB3390BA-9C95-42C2-9055-52FA36E6057F}" destId="{FBA3BB73-1B94-4EFC-8C4C-BADC55A0317E}" srcOrd="1" destOrd="0" presId="urn:microsoft.com/office/officeart/2005/8/layout/cycle5"/>
    <dgm:cxn modelId="{5F63308E-A37E-4170-89CF-1175E070EB07}" type="presParOf" srcId="{FB3390BA-9C95-42C2-9055-52FA36E6057F}" destId="{688883D8-1417-4AB3-8A46-BC316CA6F55B}" srcOrd="2" destOrd="0" presId="urn:microsoft.com/office/officeart/2005/8/layout/cycle5"/>
    <dgm:cxn modelId="{3A840126-979A-46F7-B0C9-948DB04A8F95}" type="presParOf" srcId="{FB3390BA-9C95-42C2-9055-52FA36E6057F}" destId="{41FAC963-4CEB-4462-8C81-76A70091ABBE}" srcOrd="3" destOrd="0" presId="urn:microsoft.com/office/officeart/2005/8/layout/cycle5"/>
    <dgm:cxn modelId="{5DC55263-CEB1-476C-B9C7-167A77DF9BFF}" type="presParOf" srcId="{FB3390BA-9C95-42C2-9055-52FA36E6057F}" destId="{DB8DFFC9-473E-40E6-8318-92BC55E1BDA2}" srcOrd="4" destOrd="0" presId="urn:microsoft.com/office/officeart/2005/8/layout/cycle5"/>
    <dgm:cxn modelId="{DACB19E5-6F99-46C2-A425-8349E6ACFF00}" type="presParOf" srcId="{FB3390BA-9C95-42C2-9055-52FA36E6057F}" destId="{8702F761-B87A-4ABB-990B-724C8D6CB14A}" srcOrd="5" destOrd="0" presId="urn:microsoft.com/office/officeart/2005/8/layout/cycle5"/>
    <dgm:cxn modelId="{1078EF20-38B1-465F-A060-736616C01949}" type="presParOf" srcId="{FB3390BA-9C95-42C2-9055-52FA36E6057F}" destId="{A1F4A8FE-7B7C-4D4B-8F01-41FDF2FD2A98}" srcOrd="6" destOrd="0" presId="urn:microsoft.com/office/officeart/2005/8/layout/cycle5"/>
    <dgm:cxn modelId="{82C05917-3316-48D5-B05B-CCBB33C8A83F}" type="presParOf" srcId="{FB3390BA-9C95-42C2-9055-52FA36E6057F}" destId="{D50A7A04-2E22-41F8-A3C1-AD07787158BD}" srcOrd="7" destOrd="0" presId="urn:microsoft.com/office/officeart/2005/8/layout/cycle5"/>
    <dgm:cxn modelId="{934A1336-1F33-44F6-B80E-06BBC30D6FEC}" type="presParOf" srcId="{FB3390BA-9C95-42C2-9055-52FA36E6057F}" destId="{194CDC21-6C51-42F8-B408-FD7E4D21DF17}" srcOrd="8" destOrd="0" presId="urn:microsoft.com/office/officeart/2005/8/layout/cycle5"/>
    <dgm:cxn modelId="{8E0981CB-FA28-4C43-9AFF-C7657D7ACA18}" type="presParOf" srcId="{FB3390BA-9C95-42C2-9055-52FA36E6057F}" destId="{6F659A00-BE2A-4AF5-A117-BE6E5DFD0A6B}" srcOrd="9" destOrd="0" presId="urn:microsoft.com/office/officeart/2005/8/layout/cycle5"/>
    <dgm:cxn modelId="{4D58A40C-0325-4801-93C3-55436C8955B9}" type="presParOf" srcId="{FB3390BA-9C95-42C2-9055-52FA36E6057F}" destId="{8BC73BEC-001A-4C07-941E-566315D6E037}" srcOrd="10" destOrd="0" presId="urn:microsoft.com/office/officeart/2005/8/layout/cycle5"/>
    <dgm:cxn modelId="{E969436B-08AA-483D-BBA9-9761278DA550}" type="presParOf" srcId="{FB3390BA-9C95-42C2-9055-52FA36E6057F}" destId="{DF97618B-D9FA-4CE1-B6A2-E14C2836F7BC}" srcOrd="11" destOrd="0" presId="urn:microsoft.com/office/officeart/2005/8/layout/cycle5"/>
    <dgm:cxn modelId="{B371CFC6-0543-47D3-9992-73061E250F72}" type="presParOf" srcId="{FB3390BA-9C95-42C2-9055-52FA36E6057F}" destId="{281B3074-58AE-427D-8345-C9DCE52B3146}" srcOrd="12" destOrd="0" presId="urn:microsoft.com/office/officeart/2005/8/layout/cycle5"/>
    <dgm:cxn modelId="{67AE8D55-A2D8-4B54-9230-DD19BDE6D581}" type="presParOf" srcId="{FB3390BA-9C95-42C2-9055-52FA36E6057F}" destId="{EC0AF68C-ABA6-4767-B0FC-09E0A476A3BA}" srcOrd="13" destOrd="0" presId="urn:microsoft.com/office/officeart/2005/8/layout/cycle5"/>
    <dgm:cxn modelId="{2B011564-9669-4490-AA5D-F0340C491B57}" type="presParOf" srcId="{FB3390BA-9C95-42C2-9055-52FA36E6057F}" destId="{14F651B3-C134-485C-9ACA-5339F24F7D81}" srcOrd="14" destOrd="0" presId="urn:microsoft.com/office/officeart/2005/8/layout/cycle5"/>
  </dgm:cxnLst>
  <dgm:bg/>
  <dgm:whole>
    <a:ln w="1270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E0488375-296C-46E5-8B78-78EE2D7E1BB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28119-2A96-4773-B87F-F0C719E6718F}">
      <dgm:prSet phldrT="[Text]"/>
      <dgm:spPr>
        <a:blipFill>
          <a:blip xmlns:r="http://schemas.openxmlformats.org/officeDocument/2006/relationships" r:embed="rId1"/>
          <a:stretch>
            <a:fillRect t="-2339" b="-336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EB8E0A6-FFBF-4F78-8D89-00A56585DBE8}" type="parTrans" cxnId="{60F1FA16-0011-49F3-B3F4-DCDBAE1D54AF}">
      <dgm:prSet/>
      <dgm:spPr/>
      <dgm:t>
        <a:bodyPr/>
        <a:lstStyle/>
        <a:p>
          <a:endParaRPr lang="en-US"/>
        </a:p>
      </dgm:t>
    </dgm:pt>
    <dgm:pt modelId="{05753860-D42F-49BE-97DC-B7E3A55A3B77}" type="sibTrans" cxnId="{60F1FA16-0011-49F3-B3F4-DCDBAE1D54AF}">
      <dgm:prSet/>
      <dgm:spPr/>
      <dgm:t>
        <a:bodyPr/>
        <a:lstStyle/>
        <a:p>
          <a:endParaRPr lang="en-US"/>
        </a:p>
      </dgm:t>
    </dgm:pt>
    <dgm:pt modelId="{2D9D9959-24AE-419C-BCB7-CFE6FA8BDA6D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B5C1ABE2-A8DF-492D-B700-D1EDB6778EAE}" type="parTrans" cxnId="{BBB31EE9-F7E4-4F60-BA7E-7BD992699A1C}">
      <dgm:prSet/>
      <dgm:spPr/>
      <dgm:t>
        <a:bodyPr/>
        <a:lstStyle/>
        <a:p>
          <a:endParaRPr lang="en-US"/>
        </a:p>
      </dgm:t>
    </dgm:pt>
    <dgm:pt modelId="{8BEA4993-04C9-4FB4-A542-5083FCC8997F}" type="sibTrans" cxnId="{BBB31EE9-F7E4-4F60-BA7E-7BD992699A1C}">
      <dgm:prSet/>
      <dgm:spPr/>
      <dgm:t>
        <a:bodyPr/>
        <a:lstStyle/>
        <a:p>
          <a:endParaRPr lang="en-US"/>
        </a:p>
      </dgm:t>
    </dgm:pt>
    <dgm:pt modelId="{F39D6C3A-5E1A-4F5D-B70A-960E7C919BC8}">
      <dgm:prSet phldrT="[Text]"/>
      <dgm:spPr>
        <a:blipFill>
          <a:blip xmlns:r="http://schemas.openxmlformats.org/officeDocument/2006/relationships" r:embed="rId2"/>
          <a:stretch>
            <a:fillRect t="-2339" b="-29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2F4ADB-6252-4AD3-83EF-6B8A41816FDC}" type="parTrans" cxnId="{9F4DD6EE-11ED-46D7-BEE2-9C038CB2B78C}">
      <dgm:prSet/>
      <dgm:spPr/>
      <dgm:t>
        <a:bodyPr/>
        <a:lstStyle/>
        <a:p>
          <a:endParaRPr lang="en-US"/>
        </a:p>
      </dgm:t>
    </dgm:pt>
    <dgm:pt modelId="{9E81FC5C-A9DD-443A-B86F-792B5AA414B4}" type="sibTrans" cxnId="{9F4DD6EE-11ED-46D7-BEE2-9C038CB2B78C}">
      <dgm:prSet/>
      <dgm:spPr/>
      <dgm:t>
        <a:bodyPr/>
        <a:lstStyle/>
        <a:p>
          <a:endParaRPr lang="en-US"/>
        </a:p>
      </dgm:t>
    </dgm:pt>
    <dgm:pt modelId="{A442C155-F71B-43B9-B421-894C55BD6BBA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DF57DDA-D359-4F48-9FFC-3C79D5927199}" type="parTrans" cxnId="{1E83DC64-2828-45E2-BF2A-E28C953CFCA9}">
      <dgm:prSet/>
      <dgm:spPr/>
      <dgm:t>
        <a:bodyPr/>
        <a:lstStyle/>
        <a:p>
          <a:endParaRPr lang="en-US"/>
        </a:p>
      </dgm:t>
    </dgm:pt>
    <dgm:pt modelId="{160AF21A-327E-4303-BEBD-0028D17554E3}" type="sibTrans" cxnId="{1E83DC64-2828-45E2-BF2A-E28C953CFCA9}">
      <dgm:prSet/>
      <dgm:spPr/>
      <dgm:t>
        <a:bodyPr/>
        <a:lstStyle/>
        <a:p>
          <a:endParaRPr lang="en-US"/>
        </a:p>
      </dgm:t>
    </dgm:pt>
    <dgm:pt modelId="{AE566260-858D-4571-B125-FD66A1347E0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678E602-5DCF-4828-A563-08758C4B6A04}" type="parTrans" cxnId="{5B9A6CB7-F395-4125-8CCE-22C29F5BEA8F}">
      <dgm:prSet/>
      <dgm:spPr/>
      <dgm:t>
        <a:bodyPr/>
        <a:lstStyle/>
        <a:p>
          <a:endParaRPr lang="en-US"/>
        </a:p>
      </dgm:t>
    </dgm:pt>
    <dgm:pt modelId="{43070F77-E48F-4B71-A52A-1C5C4B639EAB}" type="sibTrans" cxnId="{5B9A6CB7-F395-4125-8CCE-22C29F5BEA8F}">
      <dgm:prSet/>
      <dgm:spPr/>
      <dgm:t>
        <a:bodyPr/>
        <a:lstStyle/>
        <a:p>
          <a:endParaRPr lang="en-US"/>
        </a:p>
      </dgm:t>
    </dgm:pt>
    <dgm:pt modelId="{760CC874-678C-46F9-AD63-65E7FB4FC86B}" type="pres">
      <dgm:prSet presAssocID="{E0488375-296C-46E5-8B78-78EE2D7E1BB6}" presName="linear" presStyleCnt="0">
        <dgm:presLayoutVars>
          <dgm:dir/>
          <dgm:resizeHandles val="exact"/>
        </dgm:presLayoutVars>
      </dgm:prSet>
      <dgm:spPr/>
    </dgm:pt>
    <dgm:pt modelId="{50C80A77-B163-403F-9FDB-E4F9B0D819ED}" type="pres">
      <dgm:prSet presAssocID="{F2A28119-2A96-4773-B87F-F0C719E6718F}" presName="comp" presStyleCnt="0"/>
      <dgm:spPr/>
    </dgm:pt>
    <dgm:pt modelId="{1455977A-2EEF-46ED-9646-046AF610D090}" type="pres">
      <dgm:prSet presAssocID="{F2A28119-2A96-4773-B87F-F0C719E6718F}" presName="box" presStyleLbl="node1" presStyleIdx="0" presStyleCnt="2"/>
      <dgm:spPr/>
    </dgm:pt>
    <dgm:pt modelId="{61003ED2-06ED-4E78-8F28-E84CB24580DF}" type="pres">
      <dgm:prSet presAssocID="{F2A28119-2A96-4773-B87F-F0C719E6718F}" presName="img" presStyleLbl="fgImgPlace1" presStyleIdx="0" presStyleCnt="2"/>
      <dgm:spPr>
        <a:blipFill rotWithShape="1">
          <a:blip xmlns:r="http://schemas.openxmlformats.org/officeDocument/2006/relationships" r:embed="rId3"/>
          <a:srcRect/>
          <a:stretch>
            <a:fillRect l="-5000" r="-5000"/>
          </a:stretch>
        </a:blipFill>
      </dgm:spPr>
    </dgm:pt>
    <dgm:pt modelId="{37C33BEA-5F14-43B2-98A9-EFD39A9AF73A}" type="pres">
      <dgm:prSet presAssocID="{F2A28119-2A96-4773-B87F-F0C719E6718F}" presName="text" presStyleLbl="node1" presStyleIdx="0" presStyleCnt="2">
        <dgm:presLayoutVars>
          <dgm:bulletEnabled val="1"/>
        </dgm:presLayoutVars>
      </dgm:prSet>
      <dgm:spPr/>
    </dgm:pt>
    <dgm:pt modelId="{0A43F136-2BBE-4F7E-B7BE-2696BCEE062F}" type="pres">
      <dgm:prSet presAssocID="{05753860-D42F-49BE-97DC-B7E3A55A3B77}" presName="spacer" presStyleCnt="0"/>
      <dgm:spPr/>
    </dgm:pt>
    <dgm:pt modelId="{44E90CF3-85D1-4102-B0C1-FFF8EC7CC6B0}" type="pres">
      <dgm:prSet presAssocID="{F39D6C3A-5E1A-4F5D-B70A-960E7C919BC8}" presName="comp" presStyleCnt="0"/>
      <dgm:spPr/>
    </dgm:pt>
    <dgm:pt modelId="{294D0901-AC75-4B5E-9A1D-5B7C9049DF9C}" type="pres">
      <dgm:prSet presAssocID="{F39D6C3A-5E1A-4F5D-B70A-960E7C919BC8}" presName="box" presStyleLbl="node1" presStyleIdx="1" presStyleCnt="2"/>
      <dgm:spPr/>
    </dgm:pt>
    <dgm:pt modelId="{E929ED3E-F773-485C-8742-476E4ACFCFD6}" type="pres">
      <dgm:prSet presAssocID="{F39D6C3A-5E1A-4F5D-B70A-960E7C919BC8}" presName="img" presStyleLbl="fgImgPlace1" presStyleIdx="1" presStyleCnt="2"/>
      <dgm:spPr>
        <a:blipFill rotWithShape="1">
          <a:blip xmlns:r="http://schemas.openxmlformats.org/officeDocument/2006/relationships" r:embed="rId4"/>
          <a:srcRect/>
          <a:stretch>
            <a:fillRect l="-21000" r="-21000"/>
          </a:stretch>
        </a:blipFill>
      </dgm:spPr>
    </dgm:pt>
    <dgm:pt modelId="{98C8C942-B26C-4177-97A4-3F99B884B0C8}" type="pres">
      <dgm:prSet presAssocID="{F39D6C3A-5E1A-4F5D-B70A-960E7C919BC8}" presName="text" presStyleLbl="node1" presStyleIdx="1" presStyleCnt="2">
        <dgm:presLayoutVars>
          <dgm:bulletEnabled val="1"/>
        </dgm:presLayoutVars>
      </dgm:prSet>
      <dgm:spPr/>
    </dgm:pt>
  </dgm:ptLst>
  <dgm:cxnLst>
    <dgm:cxn modelId="{6BB21906-13E7-4811-8F5C-6ECB5E358035}" type="presOf" srcId="{AE566260-858D-4571-B125-FD66A1347E03}" destId="{37C33BEA-5F14-43B2-98A9-EFD39A9AF73A}" srcOrd="1" destOrd="2" presId="urn:microsoft.com/office/officeart/2005/8/layout/vList4"/>
    <dgm:cxn modelId="{56AD8709-A257-4C91-970F-07770E2B0E5B}" type="presOf" srcId="{2D9D9959-24AE-419C-BCB7-CFE6FA8BDA6D}" destId="{1455977A-2EEF-46ED-9646-046AF610D090}" srcOrd="0" destOrd="1" presId="urn:microsoft.com/office/officeart/2005/8/layout/vList4"/>
    <dgm:cxn modelId="{60F1FA16-0011-49F3-B3F4-DCDBAE1D54AF}" srcId="{E0488375-296C-46E5-8B78-78EE2D7E1BB6}" destId="{F2A28119-2A96-4773-B87F-F0C719E6718F}" srcOrd="0" destOrd="0" parTransId="{FEB8E0A6-FFBF-4F78-8D89-00A56585DBE8}" sibTransId="{05753860-D42F-49BE-97DC-B7E3A55A3B77}"/>
    <dgm:cxn modelId="{8846C91E-345A-43AA-93E1-626BEFE87173}" type="presOf" srcId="{A442C155-F71B-43B9-B421-894C55BD6BBA}" destId="{98C8C942-B26C-4177-97A4-3F99B884B0C8}" srcOrd="1" destOrd="1" presId="urn:microsoft.com/office/officeart/2005/8/layout/vList4"/>
    <dgm:cxn modelId="{721AA75F-AC76-4363-8088-C69777A6975B}" type="presOf" srcId="{2D9D9959-24AE-419C-BCB7-CFE6FA8BDA6D}" destId="{37C33BEA-5F14-43B2-98A9-EFD39A9AF73A}" srcOrd="1" destOrd="1" presId="urn:microsoft.com/office/officeart/2005/8/layout/vList4"/>
    <dgm:cxn modelId="{1E83DC64-2828-45E2-BF2A-E28C953CFCA9}" srcId="{F39D6C3A-5E1A-4F5D-B70A-960E7C919BC8}" destId="{A442C155-F71B-43B9-B421-894C55BD6BBA}" srcOrd="0" destOrd="0" parTransId="{EDF57DDA-D359-4F48-9FFC-3C79D5927199}" sibTransId="{160AF21A-327E-4303-BEBD-0028D17554E3}"/>
    <dgm:cxn modelId="{0C310F4F-93AF-4A7C-B3BD-E2CF6251C111}" type="presOf" srcId="{F2A28119-2A96-4773-B87F-F0C719E6718F}" destId="{1455977A-2EEF-46ED-9646-046AF610D090}" srcOrd="0" destOrd="0" presId="urn:microsoft.com/office/officeart/2005/8/layout/vList4"/>
    <dgm:cxn modelId="{477BA997-A88E-4349-B523-910519CBE521}" type="presOf" srcId="{E0488375-296C-46E5-8B78-78EE2D7E1BB6}" destId="{760CC874-678C-46F9-AD63-65E7FB4FC86B}" srcOrd="0" destOrd="0" presId="urn:microsoft.com/office/officeart/2005/8/layout/vList4"/>
    <dgm:cxn modelId="{539C199C-DF86-48A1-A2F8-CCA3AA5EFB66}" type="presOf" srcId="{F39D6C3A-5E1A-4F5D-B70A-960E7C919BC8}" destId="{294D0901-AC75-4B5E-9A1D-5B7C9049DF9C}" srcOrd="0" destOrd="0" presId="urn:microsoft.com/office/officeart/2005/8/layout/vList4"/>
    <dgm:cxn modelId="{5B9A6CB7-F395-4125-8CCE-22C29F5BEA8F}" srcId="{F2A28119-2A96-4773-B87F-F0C719E6718F}" destId="{AE566260-858D-4571-B125-FD66A1347E03}" srcOrd="1" destOrd="0" parTransId="{7678E602-5DCF-4828-A563-08758C4B6A04}" sibTransId="{43070F77-E48F-4B71-A52A-1C5C4B639EAB}"/>
    <dgm:cxn modelId="{5B285EDA-57BD-4BAD-B37F-B38D95B3D55B}" type="presOf" srcId="{A442C155-F71B-43B9-B421-894C55BD6BBA}" destId="{294D0901-AC75-4B5E-9A1D-5B7C9049DF9C}" srcOrd="0" destOrd="1" presId="urn:microsoft.com/office/officeart/2005/8/layout/vList4"/>
    <dgm:cxn modelId="{A370C4E6-C5C0-4D42-B030-A7754C2ED80D}" type="presOf" srcId="{F39D6C3A-5E1A-4F5D-B70A-960E7C919BC8}" destId="{98C8C942-B26C-4177-97A4-3F99B884B0C8}" srcOrd="1" destOrd="0" presId="urn:microsoft.com/office/officeart/2005/8/layout/vList4"/>
    <dgm:cxn modelId="{BBB31EE9-F7E4-4F60-BA7E-7BD992699A1C}" srcId="{F2A28119-2A96-4773-B87F-F0C719E6718F}" destId="{2D9D9959-24AE-419C-BCB7-CFE6FA8BDA6D}" srcOrd="0" destOrd="0" parTransId="{B5C1ABE2-A8DF-492D-B700-D1EDB6778EAE}" sibTransId="{8BEA4993-04C9-4FB4-A542-5083FCC8997F}"/>
    <dgm:cxn modelId="{9F4DD6EE-11ED-46D7-BEE2-9C038CB2B78C}" srcId="{E0488375-296C-46E5-8B78-78EE2D7E1BB6}" destId="{F39D6C3A-5E1A-4F5D-B70A-960E7C919BC8}" srcOrd="1" destOrd="0" parTransId="{1D2F4ADB-6252-4AD3-83EF-6B8A41816FDC}" sibTransId="{9E81FC5C-A9DD-443A-B86F-792B5AA414B4}"/>
    <dgm:cxn modelId="{BDC594F7-FB5B-4219-808A-3E46CBC27645}" type="presOf" srcId="{AE566260-858D-4571-B125-FD66A1347E03}" destId="{1455977A-2EEF-46ED-9646-046AF610D090}" srcOrd="0" destOrd="2" presId="urn:microsoft.com/office/officeart/2005/8/layout/vList4"/>
    <dgm:cxn modelId="{B2D37CF9-5918-4D23-84E5-04FDA0DC4881}" type="presOf" srcId="{F2A28119-2A96-4773-B87F-F0C719E6718F}" destId="{37C33BEA-5F14-43B2-98A9-EFD39A9AF73A}" srcOrd="1" destOrd="0" presId="urn:microsoft.com/office/officeart/2005/8/layout/vList4"/>
    <dgm:cxn modelId="{93228F03-495A-46C5-8DFD-6D0CEF8A6E8D}" type="presParOf" srcId="{760CC874-678C-46F9-AD63-65E7FB4FC86B}" destId="{50C80A77-B163-403F-9FDB-E4F9B0D819ED}" srcOrd="0" destOrd="0" presId="urn:microsoft.com/office/officeart/2005/8/layout/vList4"/>
    <dgm:cxn modelId="{B8993187-5368-4DEE-BDEE-7147628C2CA9}" type="presParOf" srcId="{50C80A77-B163-403F-9FDB-E4F9B0D819ED}" destId="{1455977A-2EEF-46ED-9646-046AF610D090}" srcOrd="0" destOrd="0" presId="urn:microsoft.com/office/officeart/2005/8/layout/vList4"/>
    <dgm:cxn modelId="{BF0EF781-B731-4B4C-9DFD-7FABDAF40185}" type="presParOf" srcId="{50C80A77-B163-403F-9FDB-E4F9B0D819ED}" destId="{61003ED2-06ED-4E78-8F28-E84CB24580DF}" srcOrd="1" destOrd="0" presId="urn:microsoft.com/office/officeart/2005/8/layout/vList4"/>
    <dgm:cxn modelId="{F6D0B4F3-B587-4F10-81B6-90136D36ECBD}" type="presParOf" srcId="{50C80A77-B163-403F-9FDB-E4F9B0D819ED}" destId="{37C33BEA-5F14-43B2-98A9-EFD39A9AF73A}" srcOrd="2" destOrd="0" presId="urn:microsoft.com/office/officeart/2005/8/layout/vList4"/>
    <dgm:cxn modelId="{A8F4B898-CC7D-4F65-98BB-039209C3F7E4}" type="presParOf" srcId="{760CC874-678C-46F9-AD63-65E7FB4FC86B}" destId="{0A43F136-2BBE-4F7E-B7BE-2696BCEE062F}" srcOrd="1" destOrd="0" presId="urn:microsoft.com/office/officeart/2005/8/layout/vList4"/>
    <dgm:cxn modelId="{6A362D74-9A16-471E-AC05-AAFDAD1AE9B9}" type="presParOf" srcId="{760CC874-678C-46F9-AD63-65E7FB4FC86B}" destId="{44E90CF3-85D1-4102-B0C1-FFF8EC7CC6B0}" srcOrd="2" destOrd="0" presId="urn:microsoft.com/office/officeart/2005/8/layout/vList4"/>
    <dgm:cxn modelId="{DA6079CD-29B4-40A7-BAFB-B37C01C955F8}" type="presParOf" srcId="{44E90CF3-85D1-4102-B0C1-FFF8EC7CC6B0}" destId="{294D0901-AC75-4B5E-9A1D-5B7C9049DF9C}" srcOrd="0" destOrd="0" presId="urn:microsoft.com/office/officeart/2005/8/layout/vList4"/>
    <dgm:cxn modelId="{D0393F23-BC2C-4960-A76D-EE57F7A54641}" type="presParOf" srcId="{44E90CF3-85D1-4102-B0C1-FFF8EC7CC6B0}" destId="{E929ED3E-F773-485C-8742-476E4ACFCFD6}" srcOrd="1" destOrd="0" presId="urn:microsoft.com/office/officeart/2005/8/layout/vList4"/>
    <dgm:cxn modelId="{EE8F6AB2-F109-4B15-BE2B-917E44564C07}" type="presParOf" srcId="{44E90CF3-85D1-4102-B0C1-FFF8EC7CC6B0}" destId="{98C8C942-B26C-4177-97A4-3F99B884B0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488375-296C-46E5-8B78-78EE2D7E1BB6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A28119-2A96-4773-B87F-F0C719E6718F}">
      <dgm:prSet phldrT="[Text]"/>
      <dgm:spPr/>
      <dgm:t>
        <a:bodyPr/>
        <a:lstStyle/>
        <a:p>
          <a:pPr>
            <a:lnSpc>
              <a:spcPct val="90000"/>
            </a:lnSpc>
            <a:spcAft>
              <a:spcPct val="35000"/>
            </a:spcAft>
          </a:pPr>
          <a:r>
            <a:rPr lang="en-US" b="1" dirty="0"/>
            <a:t>Categorical Target Variable</a:t>
          </a:r>
          <a:endParaRPr lang="en-US" dirty="0"/>
        </a:p>
      </dgm:t>
    </dgm:pt>
    <dgm:pt modelId="{FEB8E0A6-FFBF-4F78-8D89-00A56585DBE8}" type="parTrans" cxnId="{60F1FA16-0011-49F3-B3F4-DCDBAE1D54AF}">
      <dgm:prSet/>
      <dgm:spPr/>
      <dgm:t>
        <a:bodyPr/>
        <a:lstStyle/>
        <a:p>
          <a:endParaRPr lang="en-US"/>
        </a:p>
      </dgm:t>
    </dgm:pt>
    <dgm:pt modelId="{05753860-D42F-49BE-97DC-B7E3A55A3B77}" type="sibTrans" cxnId="{60F1FA16-0011-49F3-B3F4-DCDBAE1D54A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D9D9959-24AE-419C-BCB7-CFE6FA8BDA6D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Entropy: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−</m:t>
                  </m:r>
                  <m:nary>
                    <m:naryPr>
                      <m:chr m:val="∑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</m:sup>
                    <m:e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e>
                  </m:nary>
                </m:oMath>
              </a14:m>
              <a:endParaRPr lang="en-US" dirty="0"/>
            </a:p>
          </dgm:t>
        </dgm:pt>
      </mc:Choice>
      <mc:Fallback xmlns="">
        <dgm:pt modelId="{2D9D9959-24AE-419C-BCB7-CFE6FA8BDA6D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Entropy: </a:t>
              </a:r>
              <a:r>
                <a:rPr lang="en-US" i="0">
                  <a:latin typeface="Cambria Math" panose="02040503050406030204" pitchFamily="18" charset="0"/>
                </a:rPr>
                <a:t>−∑_(𝑗=1)^𝑘▒〖</a:t>
              </a:r>
              <a:r>
                <a:rPr lang="en-US" b="0" i="0">
                  <a:latin typeface="Cambria Math" panose="02040503050406030204" pitchFamily="18" charset="0"/>
                </a:rPr>
                <a:t>𝑝_</a:t>
              </a:r>
              <a:r>
                <a:rPr lang="en-US" i="0">
                  <a:latin typeface="Cambria Math" panose="02040503050406030204" pitchFamily="18" charset="0"/>
                </a:rPr>
                <a:t>𝑖𝑗  log_</a:t>
              </a:r>
              <a:r>
                <a:rPr lang="en-US" b="0" i="0">
                  <a:latin typeface="Cambria Math" panose="02040503050406030204" pitchFamily="18" charset="0"/>
                </a:rPr>
                <a:t>2⁡(</a:t>
              </a:r>
              <a:r>
                <a:rPr lang="en-US" i="0">
                  <a:latin typeface="Cambria Math" panose="02040503050406030204" pitchFamily="18" charset="0"/>
                </a:rPr>
                <a:t>𝑝_𝑖𝑗 ) 〗</a:t>
              </a:r>
              <a:endParaRPr lang="en-US" dirty="0"/>
            </a:p>
          </dgm:t>
        </dgm:pt>
      </mc:Fallback>
    </mc:AlternateContent>
    <dgm:pt modelId="{B5C1ABE2-A8DF-492D-B700-D1EDB6778EAE}" type="parTrans" cxnId="{BBB31EE9-F7E4-4F60-BA7E-7BD992699A1C}">
      <dgm:prSet/>
      <dgm:spPr/>
      <dgm:t>
        <a:bodyPr/>
        <a:lstStyle/>
        <a:p>
          <a:endParaRPr lang="en-US"/>
        </a:p>
      </dgm:t>
    </dgm:pt>
    <dgm:pt modelId="{8BEA4993-04C9-4FB4-A542-5083FCC8997F}" type="sibTrans" cxnId="{BBB31EE9-F7E4-4F60-BA7E-7BD992699A1C}">
      <dgm:prSet/>
      <dgm:spPr/>
      <dgm:t>
        <a:bodyPr/>
        <a:lstStyle/>
        <a:p>
          <a:endParaRPr lang="en-US"/>
        </a:p>
      </dgm:t>
    </dgm:pt>
    <dgm:pt modelId="{F39D6C3A-5E1A-4F5D-B70A-960E7C919BC8}">
      <dgm:prSet phldrT="[Text]"/>
      <dgm:spPr/>
      <dgm:t>
        <a:bodyPr/>
        <a:lstStyle/>
        <a:p>
          <a:pPr>
            <a:lnSpc>
              <a:spcPct val="90000"/>
            </a:lnSpc>
            <a:spcAft>
              <a:spcPct val="35000"/>
            </a:spcAft>
          </a:pPr>
          <a:r>
            <a:rPr lang="en-US" b="1" dirty="0"/>
            <a:t>Interval Target Variable</a:t>
          </a:r>
          <a:endParaRPr lang="en-US" dirty="0"/>
        </a:p>
      </dgm:t>
    </dgm:pt>
    <dgm:pt modelId="{1D2F4ADB-6252-4AD3-83EF-6B8A41816FDC}" type="parTrans" cxnId="{9F4DD6EE-11ED-46D7-BEE2-9C038CB2B78C}">
      <dgm:prSet/>
      <dgm:spPr/>
      <dgm:t>
        <a:bodyPr/>
        <a:lstStyle/>
        <a:p>
          <a:endParaRPr lang="en-US"/>
        </a:p>
      </dgm:t>
    </dgm:pt>
    <dgm:pt modelId="{9E81FC5C-A9DD-443A-B86F-792B5AA414B4}" type="sibTrans" cxnId="{9F4DD6EE-11ED-46D7-BEE2-9C038CB2B78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442C155-F71B-43B9-B421-894C55BD6BBA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Residual Sum of Squares: </a:t>
              </a:r>
              <a14:m>
                <m:oMath xmlns:m="http://schemas.openxmlformats.org/officeDocument/2006/math">
                  <m:nary>
                    <m:naryPr>
                      <m:chr m:val="∑"/>
                      <m:supHide m:val="o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sty m:val="p"/>
                          <m:brk m:alnAt="7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ase</m:t>
                      </m:r>
                      <m:r>
                        <m:rPr>
                          <m:brk m:alnAt="7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  <m:sup/>
                    <m:e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nary>
                </m:oMath>
              </a14:m>
              <a:r>
                <a:rPr lang="en-US" dirty="0"/>
                <a:t> where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e>
                    <m: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sub>
                  </m:sSub>
                </m:oMath>
              </a14:m>
              <a:r>
                <a:rPr lang="en-US" dirty="0"/>
                <a:t> is the mean of the target variable in the node that case </a:t>
              </a:r>
              <a:r>
                <a:rPr lang="en-US" i="1" dirty="0"/>
                <a:t>j</a:t>
              </a:r>
              <a:r>
                <a:rPr lang="en-US" dirty="0"/>
                <a:t> belongs to</a:t>
              </a:r>
            </a:p>
          </dgm:t>
        </dgm:pt>
      </mc:Choice>
      <mc:Fallback xmlns="">
        <dgm:pt modelId="{A442C155-F71B-43B9-B421-894C55BD6BBA}">
          <dgm:prSet phldrT="[Text]"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Residual Sum of Squares: </a:t>
              </a:r>
              <a:r>
                <a:rPr lang="en-US" i="0">
                  <a:latin typeface="Cambria Math" panose="02040503050406030204" pitchFamily="18" charset="0"/>
                </a:rPr>
                <a:t>∑</a:t>
              </a:r>
              <a:r>
                <a:rPr lang="en-US" b="0" i="0">
                  <a:latin typeface="Cambria Math" panose="02040503050406030204" pitchFamily="18" charset="0"/>
                </a:rPr>
                <a:t>_(case 𝑗)▒(𝑦_𝑗−𝑦 ̅_[𝑗]  )^2 </a:t>
              </a:r>
              <a:r>
                <a:rPr lang="en-US" dirty="0"/>
                <a:t> where </a:t>
              </a:r>
              <a:r>
                <a:rPr lang="en-US" i="0">
                  <a:latin typeface="Cambria Math" panose="02040503050406030204" pitchFamily="18" charset="0"/>
                </a:rPr>
                <a:t>𝑦 ̅_[𝑗] </a:t>
              </a:r>
              <a:r>
                <a:rPr lang="en-US" dirty="0"/>
                <a:t> is the mean of the target variable in the node that case </a:t>
              </a:r>
              <a:r>
                <a:rPr lang="en-US" i="1" dirty="0"/>
                <a:t>j</a:t>
              </a:r>
              <a:r>
                <a:rPr lang="en-US" dirty="0"/>
                <a:t> belongs to</a:t>
              </a:r>
            </a:p>
          </dgm:t>
        </dgm:pt>
      </mc:Fallback>
    </mc:AlternateContent>
    <dgm:pt modelId="{EDF57DDA-D359-4F48-9FFC-3C79D5927199}" type="parTrans" cxnId="{1E83DC64-2828-45E2-BF2A-E28C953CFCA9}">
      <dgm:prSet/>
      <dgm:spPr/>
      <dgm:t>
        <a:bodyPr/>
        <a:lstStyle/>
        <a:p>
          <a:endParaRPr lang="en-US"/>
        </a:p>
      </dgm:t>
    </dgm:pt>
    <dgm:pt modelId="{160AF21A-327E-4303-BEBD-0028D17554E3}" type="sibTrans" cxnId="{1E83DC64-2828-45E2-BF2A-E28C953CFCA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E566260-858D-4571-B125-FD66A1347E03}">
          <dgm:prSet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Gini Index: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1−</m:t>
                  </m:r>
                  <m:nary>
                    <m:naryPr>
                      <m:chr m:val="∑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sup>
                    <m:e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e>
                  </m:nary>
                </m:oMath>
              </a14:m>
              <a:endParaRPr lang="en-US" dirty="0"/>
            </a:p>
          </dgm:t>
        </dgm:pt>
      </mc:Choice>
      <mc:Fallback xmlns="">
        <dgm:pt modelId="{AE566260-858D-4571-B125-FD66A1347E03}">
          <dgm:prSet/>
          <dgm:spPr/>
          <dgm:t>
            <a:bodyPr/>
            <a:lstStyle/>
            <a:p>
              <a:pPr>
                <a:lnSpc>
                  <a:spcPct val="150000"/>
                </a:lnSpc>
                <a:spcAft>
                  <a:spcPts val="0"/>
                </a:spcAft>
              </a:pPr>
              <a:r>
                <a:rPr lang="en-US" dirty="0"/>
                <a:t>Gini Index: </a:t>
              </a:r>
              <a:r>
                <a:rPr lang="en-US" b="0" i="0">
                  <a:latin typeface="Cambria Math" panose="02040503050406030204" pitchFamily="18" charset="0"/>
                </a:rPr>
                <a:t>1−∑_(𝑗=1)^𝑘▒𝑝_𝑖𝑗^2 </a:t>
              </a:r>
              <a:endParaRPr lang="en-US" dirty="0"/>
            </a:p>
          </dgm:t>
        </dgm:pt>
      </mc:Fallback>
    </mc:AlternateContent>
    <dgm:pt modelId="{7678E602-5DCF-4828-A563-08758C4B6A04}" type="parTrans" cxnId="{5B9A6CB7-F395-4125-8CCE-22C29F5BEA8F}">
      <dgm:prSet/>
      <dgm:spPr/>
      <dgm:t>
        <a:bodyPr/>
        <a:lstStyle/>
        <a:p>
          <a:endParaRPr lang="en-US"/>
        </a:p>
      </dgm:t>
    </dgm:pt>
    <dgm:pt modelId="{43070F77-E48F-4B71-A52A-1C5C4B639EAB}" type="sibTrans" cxnId="{5B9A6CB7-F395-4125-8CCE-22C29F5BEA8F}">
      <dgm:prSet/>
      <dgm:spPr/>
      <dgm:t>
        <a:bodyPr/>
        <a:lstStyle/>
        <a:p>
          <a:endParaRPr lang="en-US"/>
        </a:p>
      </dgm:t>
    </dgm:pt>
    <dgm:pt modelId="{760CC874-678C-46F9-AD63-65E7FB4FC86B}" type="pres">
      <dgm:prSet presAssocID="{E0488375-296C-46E5-8B78-78EE2D7E1BB6}" presName="linear" presStyleCnt="0">
        <dgm:presLayoutVars>
          <dgm:dir/>
          <dgm:resizeHandles val="exact"/>
        </dgm:presLayoutVars>
      </dgm:prSet>
      <dgm:spPr/>
    </dgm:pt>
    <dgm:pt modelId="{50C80A77-B163-403F-9FDB-E4F9B0D819ED}" type="pres">
      <dgm:prSet presAssocID="{F2A28119-2A96-4773-B87F-F0C719E6718F}" presName="comp" presStyleCnt="0"/>
      <dgm:spPr/>
    </dgm:pt>
    <dgm:pt modelId="{1455977A-2EEF-46ED-9646-046AF610D090}" type="pres">
      <dgm:prSet presAssocID="{F2A28119-2A96-4773-B87F-F0C719E6718F}" presName="box" presStyleLbl="node1" presStyleIdx="0" presStyleCnt="2"/>
      <dgm:spPr/>
    </dgm:pt>
    <dgm:pt modelId="{61003ED2-06ED-4E78-8F28-E84CB24580DF}" type="pres">
      <dgm:prSet presAssocID="{F2A28119-2A96-4773-B87F-F0C719E6718F}" presName="img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37C33BEA-5F14-43B2-98A9-EFD39A9AF73A}" type="pres">
      <dgm:prSet presAssocID="{F2A28119-2A96-4773-B87F-F0C719E6718F}" presName="text" presStyleLbl="node1" presStyleIdx="0" presStyleCnt="2">
        <dgm:presLayoutVars>
          <dgm:bulletEnabled val="1"/>
        </dgm:presLayoutVars>
      </dgm:prSet>
      <dgm:spPr/>
    </dgm:pt>
    <dgm:pt modelId="{0A43F136-2BBE-4F7E-B7BE-2696BCEE062F}" type="pres">
      <dgm:prSet presAssocID="{05753860-D42F-49BE-97DC-B7E3A55A3B77}" presName="spacer" presStyleCnt="0"/>
      <dgm:spPr/>
    </dgm:pt>
    <dgm:pt modelId="{44E90CF3-85D1-4102-B0C1-FFF8EC7CC6B0}" type="pres">
      <dgm:prSet presAssocID="{F39D6C3A-5E1A-4F5D-B70A-960E7C919BC8}" presName="comp" presStyleCnt="0"/>
      <dgm:spPr/>
    </dgm:pt>
    <dgm:pt modelId="{294D0901-AC75-4B5E-9A1D-5B7C9049DF9C}" type="pres">
      <dgm:prSet presAssocID="{F39D6C3A-5E1A-4F5D-B70A-960E7C919BC8}" presName="box" presStyleLbl="node1" presStyleIdx="1" presStyleCnt="2"/>
      <dgm:spPr/>
    </dgm:pt>
    <dgm:pt modelId="{E929ED3E-F773-485C-8742-476E4ACFCFD6}" type="pres">
      <dgm:prSet presAssocID="{F39D6C3A-5E1A-4F5D-B70A-960E7C919BC8}" presName="img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98C8C942-B26C-4177-97A4-3F99B884B0C8}" type="pres">
      <dgm:prSet presAssocID="{F39D6C3A-5E1A-4F5D-B70A-960E7C919BC8}" presName="text" presStyleLbl="node1" presStyleIdx="1" presStyleCnt="2">
        <dgm:presLayoutVars>
          <dgm:bulletEnabled val="1"/>
        </dgm:presLayoutVars>
      </dgm:prSet>
      <dgm:spPr/>
    </dgm:pt>
  </dgm:ptLst>
  <dgm:cxnLst>
    <dgm:cxn modelId="{6BB21906-13E7-4811-8F5C-6ECB5E358035}" type="presOf" srcId="{AE566260-858D-4571-B125-FD66A1347E03}" destId="{37C33BEA-5F14-43B2-98A9-EFD39A9AF73A}" srcOrd="1" destOrd="2" presId="urn:microsoft.com/office/officeart/2005/8/layout/vList4"/>
    <dgm:cxn modelId="{56AD8709-A257-4C91-970F-07770E2B0E5B}" type="presOf" srcId="{2D9D9959-24AE-419C-BCB7-CFE6FA8BDA6D}" destId="{1455977A-2EEF-46ED-9646-046AF610D090}" srcOrd="0" destOrd="1" presId="urn:microsoft.com/office/officeart/2005/8/layout/vList4"/>
    <dgm:cxn modelId="{60F1FA16-0011-49F3-B3F4-DCDBAE1D54AF}" srcId="{E0488375-296C-46E5-8B78-78EE2D7E1BB6}" destId="{F2A28119-2A96-4773-B87F-F0C719E6718F}" srcOrd="0" destOrd="0" parTransId="{FEB8E0A6-FFBF-4F78-8D89-00A56585DBE8}" sibTransId="{05753860-D42F-49BE-97DC-B7E3A55A3B77}"/>
    <dgm:cxn modelId="{8846C91E-345A-43AA-93E1-626BEFE87173}" type="presOf" srcId="{A442C155-F71B-43B9-B421-894C55BD6BBA}" destId="{98C8C942-B26C-4177-97A4-3F99B884B0C8}" srcOrd="1" destOrd="1" presId="urn:microsoft.com/office/officeart/2005/8/layout/vList4"/>
    <dgm:cxn modelId="{721AA75F-AC76-4363-8088-C69777A6975B}" type="presOf" srcId="{2D9D9959-24AE-419C-BCB7-CFE6FA8BDA6D}" destId="{37C33BEA-5F14-43B2-98A9-EFD39A9AF73A}" srcOrd="1" destOrd="1" presId="urn:microsoft.com/office/officeart/2005/8/layout/vList4"/>
    <dgm:cxn modelId="{1E83DC64-2828-45E2-BF2A-E28C953CFCA9}" srcId="{F39D6C3A-5E1A-4F5D-B70A-960E7C919BC8}" destId="{A442C155-F71B-43B9-B421-894C55BD6BBA}" srcOrd="0" destOrd="0" parTransId="{EDF57DDA-D359-4F48-9FFC-3C79D5927199}" sibTransId="{160AF21A-327E-4303-BEBD-0028D17554E3}"/>
    <dgm:cxn modelId="{0C310F4F-93AF-4A7C-B3BD-E2CF6251C111}" type="presOf" srcId="{F2A28119-2A96-4773-B87F-F0C719E6718F}" destId="{1455977A-2EEF-46ED-9646-046AF610D090}" srcOrd="0" destOrd="0" presId="urn:microsoft.com/office/officeart/2005/8/layout/vList4"/>
    <dgm:cxn modelId="{477BA997-A88E-4349-B523-910519CBE521}" type="presOf" srcId="{E0488375-296C-46E5-8B78-78EE2D7E1BB6}" destId="{760CC874-678C-46F9-AD63-65E7FB4FC86B}" srcOrd="0" destOrd="0" presId="urn:microsoft.com/office/officeart/2005/8/layout/vList4"/>
    <dgm:cxn modelId="{539C199C-DF86-48A1-A2F8-CCA3AA5EFB66}" type="presOf" srcId="{F39D6C3A-5E1A-4F5D-B70A-960E7C919BC8}" destId="{294D0901-AC75-4B5E-9A1D-5B7C9049DF9C}" srcOrd="0" destOrd="0" presId="urn:microsoft.com/office/officeart/2005/8/layout/vList4"/>
    <dgm:cxn modelId="{5B9A6CB7-F395-4125-8CCE-22C29F5BEA8F}" srcId="{F2A28119-2A96-4773-B87F-F0C719E6718F}" destId="{AE566260-858D-4571-B125-FD66A1347E03}" srcOrd="1" destOrd="0" parTransId="{7678E602-5DCF-4828-A563-08758C4B6A04}" sibTransId="{43070F77-E48F-4B71-A52A-1C5C4B639EAB}"/>
    <dgm:cxn modelId="{5B285EDA-57BD-4BAD-B37F-B38D95B3D55B}" type="presOf" srcId="{A442C155-F71B-43B9-B421-894C55BD6BBA}" destId="{294D0901-AC75-4B5E-9A1D-5B7C9049DF9C}" srcOrd="0" destOrd="1" presId="urn:microsoft.com/office/officeart/2005/8/layout/vList4"/>
    <dgm:cxn modelId="{A370C4E6-C5C0-4D42-B030-A7754C2ED80D}" type="presOf" srcId="{F39D6C3A-5E1A-4F5D-B70A-960E7C919BC8}" destId="{98C8C942-B26C-4177-97A4-3F99B884B0C8}" srcOrd="1" destOrd="0" presId="urn:microsoft.com/office/officeart/2005/8/layout/vList4"/>
    <dgm:cxn modelId="{BBB31EE9-F7E4-4F60-BA7E-7BD992699A1C}" srcId="{F2A28119-2A96-4773-B87F-F0C719E6718F}" destId="{2D9D9959-24AE-419C-BCB7-CFE6FA8BDA6D}" srcOrd="0" destOrd="0" parTransId="{B5C1ABE2-A8DF-492D-B700-D1EDB6778EAE}" sibTransId="{8BEA4993-04C9-4FB4-A542-5083FCC8997F}"/>
    <dgm:cxn modelId="{9F4DD6EE-11ED-46D7-BEE2-9C038CB2B78C}" srcId="{E0488375-296C-46E5-8B78-78EE2D7E1BB6}" destId="{F39D6C3A-5E1A-4F5D-B70A-960E7C919BC8}" srcOrd="1" destOrd="0" parTransId="{1D2F4ADB-6252-4AD3-83EF-6B8A41816FDC}" sibTransId="{9E81FC5C-A9DD-443A-B86F-792B5AA414B4}"/>
    <dgm:cxn modelId="{BDC594F7-FB5B-4219-808A-3E46CBC27645}" type="presOf" srcId="{AE566260-858D-4571-B125-FD66A1347E03}" destId="{1455977A-2EEF-46ED-9646-046AF610D090}" srcOrd="0" destOrd="2" presId="urn:microsoft.com/office/officeart/2005/8/layout/vList4"/>
    <dgm:cxn modelId="{B2D37CF9-5918-4D23-84E5-04FDA0DC4881}" type="presOf" srcId="{F2A28119-2A96-4773-B87F-F0C719E6718F}" destId="{37C33BEA-5F14-43B2-98A9-EFD39A9AF73A}" srcOrd="1" destOrd="0" presId="urn:microsoft.com/office/officeart/2005/8/layout/vList4"/>
    <dgm:cxn modelId="{93228F03-495A-46C5-8DFD-6D0CEF8A6E8D}" type="presParOf" srcId="{760CC874-678C-46F9-AD63-65E7FB4FC86B}" destId="{50C80A77-B163-403F-9FDB-E4F9B0D819ED}" srcOrd="0" destOrd="0" presId="urn:microsoft.com/office/officeart/2005/8/layout/vList4"/>
    <dgm:cxn modelId="{B8993187-5368-4DEE-BDEE-7147628C2CA9}" type="presParOf" srcId="{50C80A77-B163-403F-9FDB-E4F9B0D819ED}" destId="{1455977A-2EEF-46ED-9646-046AF610D090}" srcOrd="0" destOrd="0" presId="urn:microsoft.com/office/officeart/2005/8/layout/vList4"/>
    <dgm:cxn modelId="{BF0EF781-B731-4B4C-9DFD-7FABDAF40185}" type="presParOf" srcId="{50C80A77-B163-403F-9FDB-E4F9B0D819ED}" destId="{61003ED2-06ED-4E78-8F28-E84CB24580DF}" srcOrd="1" destOrd="0" presId="urn:microsoft.com/office/officeart/2005/8/layout/vList4"/>
    <dgm:cxn modelId="{F6D0B4F3-B587-4F10-81B6-90136D36ECBD}" type="presParOf" srcId="{50C80A77-B163-403F-9FDB-E4F9B0D819ED}" destId="{37C33BEA-5F14-43B2-98A9-EFD39A9AF73A}" srcOrd="2" destOrd="0" presId="urn:microsoft.com/office/officeart/2005/8/layout/vList4"/>
    <dgm:cxn modelId="{A8F4B898-CC7D-4F65-98BB-039209C3F7E4}" type="presParOf" srcId="{760CC874-678C-46F9-AD63-65E7FB4FC86B}" destId="{0A43F136-2BBE-4F7E-B7BE-2696BCEE062F}" srcOrd="1" destOrd="0" presId="urn:microsoft.com/office/officeart/2005/8/layout/vList4"/>
    <dgm:cxn modelId="{6A362D74-9A16-471E-AC05-AAFDAD1AE9B9}" type="presParOf" srcId="{760CC874-678C-46F9-AD63-65E7FB4FC86B}" destId="{44E90CF3-85D1-4102-B0C1-FFF8EC7CC6B0}" srcOrd="2" destOrd="0" presId="urn:microsoft.com/office/officeart/2005/8/layout/vList4"/>
    <dgm:cxn modelId="{DA6079CD-29B4-40A7-BAFB-B37C01C955F8}" type="presParOf" srcId="{44E90CF3-85D1-4102-B0C1-FFF8EC7CC6B0}" destId="{294D0901-AC75-4B5E-9A1D-5B7C9049DF9C}" srcOrd="0" destOrd="0" presId="urn:microsoft.com/office/officeart/2005/8/layout/vList4"/>
    <dgm:cxn modelId="{D0393F23-BC2C-4960-A76D-EE57F7A54641}" type="presParOf" srcId="{44E90CF3-85D1-4102-B0C1-FFF8EC7CC6B0}" destId="{E929ED3E-F773-485C-8742-476E4ACFCFD6}" srcOrd="1" destOrd="0" presId="urn:microsoft.com/office/officeart/2005/8/layout/vList4"/>
    <dgm:cxn modelId="{EE8F6AB2-F109-4B15-BE2B-917E44564C07}" type="presParOf" srcId="{44E90CF3-85D1-4102-B0C1-FFF8EC7CC6B0}" destId="{98C8C942-B26C-4177-97A4-3F99B884B0C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656066-2450-426B-AD68-5DF20AE87B92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A1932-1412-48DE-990F-7428B34EC240}">
      <dgm:prSet phldrT="[Text]"/>
      <dgm:spPr/>
      <dgm:t>
        <a:bodyPr/>
        <a:lstStyle/>
        <a:p>
          <a:r>
            <a:rPr lang="en-US" b="1" dirty="0"/>
            <a:t>Pure or Constant Node</a:t>
          </a:r>
        </a:p>
      </dgm:t>
    </dgm:pt>
    <dgm:pt modelId="{DF41C3DB-301C-4D6B-BDEF-9B2D682DEA12}" type="parTrans" cxnId="{4C6B975C-DC33-4D9D-962B-50B59A8EC8DF}">
      <dgm:prSet/>
      <dgm:spPr/>
      <dgm:t>
        <a:bodyPr/>
        <a:lstStyle/>
        <a:p>
          <a:endParaRPr lang="en-US"/>
        </a:p>
      </dgm:t>
    </dgm:pt>
    <dgm:pt modelId="{514CFD00-3E3F-4B28-9508-934439377785}" type="sibTrans" cxnId="{4C6B975C-DC33-4D9D-962B-50B59A8EC8DF}">
      <dgm:prSet/>
      <dgm:spPr/>
      <dgm:t>
        <a:bodyPr/>
        <a:lstStyle/>
        <a:p>
          <a:endParaRPr lang="en-US"/>
        </a:p>
      </dgm:t>
    </dgm:pt>
    <dgm:pt modelId="{9364FA36-585F-466F-8B2C-5D382DE062ED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The target variable is constant in the parent node</a:t>
          </a:r>
        </a:p>
      </dgm:t>
    </dgm:pt>
    <dgm:pt modelId="{D1B7300E-8A52-4683-8F02-9779BAC47617}" type="parTrans" cxnId="{7142B1C8-2700-4B98-AE6B-F64CB56799F0}">
      <dgm:prSet/>
      <dgm:spPr/>
      <dgm:t>
        <a:bodyPr/>
        <a:lstStyle/>
        <a:p>
          <a:endParaRPr lang="en-US"/>
        </a:p>
      </dgm:t>
    </dgm:pt>
    <dgm:pt modelId="{D0268E2C-5F3F-4CA1-88FA-3EB0A3C4BBB0}" type="sibTrans" cxnId="{7142B1C8-2700-4B98-AE6B-F64CB56799F0}">
      <dgm:prSet/>
      <dgm:spPr/>
      <dgm:t>
        <a:bodyPr/>
        <a:lstStyle/>
        <a:p>
          <a:endParaRPr lang="en-US"/>
        </a:p>
      </dgm:t>
    </dgm:pt>
    <dgm:pt modelId="{040214D7-05D0-4638-BB4E-31AA05081BEB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All predictors are constant in the parent node</a:t>
          </a:r>
        </a:p>
      </dgm:t>
    </dgm:pt>
    <dgm:pt modelId="{75C3E1B4-2B0E-408A-BC71-ABA910C7DB70}" type="parTrans" cxnId="{752CCB1F-2A5E-4889-B8E1-FC12125E6FFD}">
      <dgm:prSet/>
      <dgm:spPr/>
      <dgm:t>
        <a:bodyPr/>
        <a:lstStyle/>
        <a:p>
          <a:endParaRPr lang="en-US"/>
        </a:p>
      </dgm:t>
    </dgm:pt>
    <dgm:pt modelId="{E4A78AE7-A0BC-4BAB-B673-6A30FD852EB4}" type="sibTrans" cxnId="{752CCB1F-2A5E-4889-B8E1-FC12125E6FFD}">
      <dgm:prSet/>
      <dgm:spPr/>
      <dgm:t>
        <a:bodyPr/>
        <a:lstStyle/>
        <a:p>
          <a:endParaRPr lang="en-US"/>
        </a:p>
      </dgm:t>
    </dgm:pt>
    <dgm:pt modelId="{3D2B8ACD-AE0C-455E-9825-1359B17BD0E0}">
      <dgm:prSet phldrT="[Text]"/>
      <dgm:spPr/>
      <dgm:t>
        <a:bodyPr/>
        <a:lstStyle/>
        <a:p>
          <a:r>
            <a:rPr lang="en-US" b="1" dirty="0"/>
            <a:t>Tree Size Limit</a:t>
          </a:r>
        </a:p>
      </dgm:t>
    </dgm:pt>
    <dgm:pt modelId="{D2F98207-81CA-43C7-B04B-732F60BB8B15}" type="parTrans" cxnId="{8CE9595F-7498-41A3-A2D5-5944251A25D5}">
      <dgm:prSet/>
      <dgm:spPr/>
      <dgm:t>
        <a:bodyPr/>
        <a:lstStyle/>
        <a:p>
          <a:endParaRPr lang="en-US"/>
        </a:p>
      </dgm:t>
    </dgm:pt>
    <dgm:pt modelId="{FBD187D8-A9FA-46DF-9813-05732D1D8B15}" type="sibTrans" cxnId="{8CE9595F-7498-41A3-A2D5-5944251A25D5}">
      <dgm:prSet/>
      <dgm:spPr/>
      <dgm:t>
        <a:bodyPr/>
        <a:lstStyle/>
        <a:p>
          <a:endParaRPr lang="en-US"/>
        </a:p>
      </dgm:t>
    </dgm:pt>
    <dgm:pt modelId="{ED9A2E3F-18DF-42CA-B3A3-9B6D9B4891A3}">
      <dgm:prSet phldrT="[Text]"/>
      <dgm:spPr/>
      <dgm:t>
        <a:bodyPr/>
        <a:lstStyle/>
        <a:p>
          <a:r>
            <a:rPr lang="en-US" dirty="0"/>
            <a:t>Reached the </a:t>
          </a:r>
          <a:r>
            <a:rPr lang="en-US" i="1" dirty="0"/>
            <a:t>maximum tree depth</a:t>
          </a:r>
          <a:endParaRPr lang="en-US" dirty="0"/>
        </a:p>
      </dgm:t>
    </dgm:pt>
    <dgm:pt modelId="{77D77DA0-3CBE-439F-9F86-1ED799933285}" type="parTrans" cxnId="{2FCD23FF-BA94-44BB-87A5-B31812C671F5}">
      <dgm:prSet/>
      <dgm:spPr/>
      <dgm:t>
        <a:bodyPr/>
        <a:lstStyle/>
        <a:p>
          <a:endParaRPr lang="en-US"/>
        </a:p>
      </dgm:t>
    </dgm:pt>
    <dgm:pt modelId="{47B1ADAA-C682-47BC-835D-EF66B7D51D55}" type="sibTrans" cxnId="{2FCD23FF-BA94-44BB-87A5-B31812C671F5}">
      <dgm:prSet/>
      <dgm:spPr/>
      <dgm:t>
        <a:bodyPr/>
        <a:lstStyle/>
        <a:p>
          <a:endParaRPr lang="en-US"/>
        </a:p>
      </dgm:t>
    </dgm:pt>
    <dgm:pt modelId="{C2E7943A-BDF1-41BF-AF28-CB4FE2BEA7CA}">
      <dgm:prSet phldrT="[Text]"/>
      <dgm:spPr/>
      <dgm:t>
        <a:bodyPr/>
        <a:lstStyle/>
        <a:p>
          <a:r>
            <a:rPr lang="en-US" dirty="0"/>
            <a:t>Obtained the </a:t>
          </a:r>
          <a:r>
            <a:rPr lang="en-US" i="1" dirty="0"/>
            <a:t>maximum number of leaf nodes</a:t>
          </a:r>
          <a:endParaRPr lang="en-US" dirty="0"/>
        </a:p>
      </dgm:t>
    </dgm:pt>
    <dgm:pt modelId="{E33C746D-7432-4B8D-AC23-FECF88A23C24}" type="parTrans" cxnId="{CF8A83D7-EC75-4F3C-A7AC-3551A53B0D54}">
      <dgm:prSet/>
      <dgm:spPr/>
      <dgm:t>
        <a:bodyPr/>
        <a:lstStyle/>
        <a:p>
          <a:endParaRPr lang="en-US"/>
        </a:p>
      </dgm:t>
    </dgm:pt>
    <dgm:pt modelId="{3ED33052-0248-40E8-872C-6DED2A69F7FB}" type="sibTrans" cxnId="{CF8A83D7-EC75-4F3C-A7AC-3551A53B0D54}">
      <dgm:prSet/>
      <dgm:spPr/>
      <dgm:t>
        <a:bodyPr/>
        <a:lstStyle/>
        <a:p>
          <a:endParaRPr lang="en-US"/>
        </a:p>
      </dgm:t>
    </dgm:pt>
    <dgm:pt modelId="{AF1D7A2E-796A-4CBC-A7ED-2466C18B1433}">
      <dgm:prSet phldrT="[Text]"/>
      <dgm:spPr/>
      <dgm:t>
        <a:bodyPr/>
        <a:lstStyle/>
        <a:p>
          <a:r>
            <a:rPr lang="en-US" b="1" dirty="0"/>
            <a:t>Data Privacy</a:t>
          </a:r>
        </a:p>
      </dgm:t>
    </dgm:pt>
    <dgm:pt modelId="{E3B46073-41C3-43B8-BEE0-9B95985D9C27}" type="parTrans" cxnId="{0158133C-C847-4EB1-BA84-9631E3361742}">
      <dgm:prSet/>
      <dgm:spPr/>
      <dgm:t>
        <a:bodyPr/>
        <a:lstStyle/>
        <a:p>
          <a:endParaRPr lang="en-US"/>
        </a:p>
      </dgm:t>
    </dgm:pt>
    <dgm:pt modelId="{0C31E11E-8B3F-40AF-B2C4-3FD350B68618}" type="sibTrans" cxnId="{0158133C-C847-4EB1-BA84-9631E3361742}">
      <dgm:prSet/>
      <dgm:spPr/>
      <dgm:t>
        <a:bodyPr/>
        <a:lstStyle/>
        <a:p>
          <a:endParaRPr lang="en-US"/>
        </a:p>
      </dgm:t>
    </dgm:pt>
    <dgm:pt modelId="{4D1138F9-8A3F-42A0-9176-1C614725B94E}">
      <dgm:prSet phldrT="[Text]"/>
      <dgm:spPr/>
      <dgm:t>
        <a:bodyPr/>
        <a:lstStyle/>
        <a:p>
          <a:r>
            <a:rPr lang="en-US" dirty="0"/>
            <a:t>A parent node </a:t>
          </a:r>
          <a:r>
            <a:rPr lang="en-US" u="sng" dirty="0"/>
            <a:t>has</a:t>
          </a:r>
          <a:r>
            <a:rPr lang="en-US" dirty="0"/>
            <a:t> less than the</a:t>
          </a:r>
          <a:r>
            <a:rPr lang="en-US" i="1" dirty="0"/>
            <a:t> minimum parent node size</a:t>
          </a:r>
          <a:r>
            <a:rPr lang="en-US" dirty="0"/>
            <a:t> (a.k.a. </a:t>
          </a:r>
          <a:r>
            <a:rPr lang="en-US" i="1" dirty="0"/>
            <a:t>minimum split size</a:t>
          </a:r>
          <a:r>
            <a:rPr lang="en-US" dirty="0"/>
            <a:t>)</a:t>
          </a:r>
        </a:p>
      </dgm:t>
    </dgm:pt>
    <dgm:pt modelId="{3A7C56D3-0317-48E2-BE2E-FA284EC50CA8}" type="parTrans" cxnId="{A6261987-9578-41D1-818C-A016851108F9}">
      <dgm:prSet/>
      <dgm:spPr/>
      <dgm:t>
        <a:bodyPr/>
        <a:lstStyle/>
        <a:p>
          <a:endParaRPr lang="en-US"/>
        </a:p>
      </dgm:t>
    </dgm:pt>
    <dgm:pt modelId="{4622C022-9342-47B0-AC66-E2741FB6CF90}" type="sibTrans" cxnId="{A6261987-9578-41D1-818C-A016851108F9}">
      <dgm:prSet/>
      <dgm:spPr/>
      <dgm:t>
        <a:bodyPr/>
        <a:lstStyle/>
        <a:p>
          <a:endParaRPr lang="en-US"/>
        </a:p>
      </dgm:t>
    </dgm:pt>
    <dgm:pt modelId="{26448E05-55FA-4C42-A865-02C0CC1DEDA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A child node </a:t>
          </a:r>
          <a:r>
            <a:rPr lang="en-US" u="sng" dirty="0"/>
            <a:t>will have</a:t>
          </a:r>
          <a:r>
            <a:rPr lang="en-US" dirty="0"/>
            <a:t> less than the </a:t>
          </a:r>
          <a:r>
            <a:rPr lang="en-US" i="1" dirty="0"/>
            <a:t>minimum child node size </a:t>
          </a:r>
          <a:r>
            <a:rPr lang="en-US" dirty="0"/>
            <a:t>(a.k.a. </a:t>
          </a:r>
          <a:r>
            <a:rPr lang="en-US" i="1" dirty="0"/>
            <a:t>minimum leaf size</a:t>
          </a:r>
          <a:r>
            <a:rPr lang="en-US" dirty="0"/>
            <a:t>)</a:t>
          </a:r>
        </a:p>
      </dgm:t>
    </dgm:pt>
    <dgm:pt modelId="{4AC7A34B-19F4-42E7-97E4-ECDA9A9FA2AD}" type="parTrans" cxnId="{3EB87538-8CD0-4FC2-83C6-CC16AC77EB42}">
      <dgm:prSet/>
      <dgm:spPr/>
      <dgm:t>
        <a:bodyPr/>
        <a:lstStyle/>
        <a:p>
          <a:endParaRPr lang="en-US"/>
        </a:p>
      </dgm:t>
    </dgm:pt>
    <dgm:pt modelId="{442A7CE9-851F-4EEC-891B-3B7EEFD42CA9}" type="sibTrans" cxnId="{3EB87538-8CD0-4FC2-83C6-CC16AC77EB42}">
      <dgm:prSet/>
      <dgm:spPr/>
      <dgm:t>
        <a:bodyPr/>
        <a:lstStyle/>
        <a:p>
          <a:endParaRPr lang="en-US"/>
        </a:p>
      </dgm:t>
    </dgm:pt>
    <dgm:pt modelId="{6F1A2F80-7F1A-49E0-98A5-E21DB5636454}" type="pres">
      <dgm:prSet presAssocID="{58656066-2450-426B-AD68-5DF20AE87B92}" presName="theList" presStyleCnt="0">
        <dgm:presLayoutVars>
          <dgm:dir/>
          <dgm:animLvl val="lvl"/>
          <dgm:resizeHandles val="exact"/>
        </dgm:presLayoutVars>
      </dgm:prSet>
      <dgm:spPr/>
    </dgm:pt>
    <dgm:pt modelId="{48B1BACF-7C12-4905-87E7-2D1045DD6A6E}" type="pres">
      <dgm:prSet presAssocID="{C51A1932-1412-48DE-990F-7428B34EC240}" presName="compNode" presStyleCnt="0"/>
      <dgm:spPr/>
    </dgm:pt>
    <dgm:pt modelId="{4CB94644-48EE-4172-9BC6-BA3686C61004}" type="pres">
      <dgm:prSet presAssocID="{C51A1932-1412-48DE-990F-7428B34EC240}" presName="aNode" presStyleLbl="bgShp" presStyleIdx="0" presStyleCnt="3"/>
      <dgm:spPr/>
    </dgm:pt>
    <dgm:pt modelId="{101F8F0F-F23D-4D44-BBB2-49F07F78C52F}" type="pres">
      <dgm:prSet presAssocID="{C51A1932-1412-48DE-990F-7428B34EC240}" presName="textNode" presStyleLbl="bgShp" presStyleIdx="0" presStyleCnt="3"/>
      <dgm:spPr/>
    </dgm:pt>
    <dgm:pt modelId="{37CF17C9-7C5E-4C34-AEC1-450250A7AC3F}" type="pres">
      <dgm:prSet presAssocID="{C51A1932-1412-48DE-990F-7428B34EC240}" presName="compChildNode" presStyleCnt="0"/>
      <dgm:spPr/>
    </dgm:pt>
    <dgm:pt modelId="{0D348CAE-67F5-4C78-8821-9B8842740F74}" type="pres">
      <dgm:prSet presAssocID="{C51A1932-1412-48DE-990F-7428B34EC240}" presName="theInnerList" presStyleCnt="0"/>
      <dgm:spPr/>
    </dgm:pt>
    <dgm:pt modelId="{0EFCF25F-3145-4E09-A7A4-2584C2D5CDFE}" type="pres">
      <dgm:prSet presAssocID="{9364FA36-585F-466F-8B2C-5D382DE062ED}" presName="childNode" presStyleLbl="node1" presStyleIdx="0" presStyleCnt="6">
        <dgm:presLayoutVars>
          <dgm:bulletEnabled val="1"/>
        </dgm:presLayoutVars>
      </dgm:prSet>
      <dgm:spPr/>
    </dgm:pt>
    <dgm:pt modelId="{79A94CD8-72E4-4ECB-9E70-6E97B4323224}" type="pres">
      <dgm:prSet presAssocID="{9364FA36-585F-466F-8B2C-5D382DE062ED}" presName="aSpace2" presStyleCnt="0"/>
      <dgm:spPr/>
    </dgm:pt>
    <dgm:pt modelId="{C19B5025-803B-4C9B-99DC-BF5502C754C0}" type="pres">
      <dgm:prSet presAssocID="{040214D7-05D0-4638-BB4E-31AA05081BEB}" presName="childNode" presStyleLbl="node1" presStyleIdx="1" presStyleCnt="6">
        <dgm:presLayoutVars>
          <dgm:bulletEnabled val="1"/>
        </dgm:presLayoutVars>
      </dgm:prSet>
      <dgm:spPr/>
    </dgm:pt>
    <dgm:pt modelId="{F4EADE9A-9232-442C-9A9A-5F40451A159C}" type="pres">
      <dgm:prSet presAssocID="{C51A1932-1412-48DE-990F-7428B34EC240}" presName="aSpace" presStyleCnt="0"/>
      <dgm:spPr/>
    </dgm:pt>
    <dgm:pt modelId="{88808E54-AC5F-4A72-BBF7-754484A3A3E4}" type="pres">
      <dgm:prSet presAssocID="{3D2B8ACD-AE0C-455E-9825-1359B17BD0E0}" presName="compNode" presStyleCnt="0"/>
      <dgm:spPr/>
    </dgm:pt>
    <dgm:pt modelId="{88768DCD-BD1D-4FFB-91BC-260C1B0CD3F8}" type="pres">
      <dgm:prSet presAssocID="{3D2B8ACD-AE0C-455E-9825-1359B17BD0E0}" presName="aNode" presStyleLbl="bgShp" presStyleIdx="1" presStyleCnt="3"/>
      <dgm:spPr/>
    </dgm:pt>
    <dgm:pt modelId="{5F9F4AFD-7945-41AF-8281-A7447CB7D513}" type="pres">
      <dgm:prSet presAssocID="{3D2B8ACD-AE0C-455E-9825-1359B17BD0E0}" presName="textNode" presStyleLbl="bgShp" presStyleIdx="1" presStyleCnt="3"/>
      <dgm:spPr/>
    </dgm:pt>
    <dgm:pt modelId="{926EEA6F-ED5C-43F6-8B1B-C0232717EDA9}" type="pres">
      <dgm:prSet presAssocID="{3D2B8ACD-AE0C-455E-9825-1359B17BD0E0}" presName="compChildNode" presStyleCnt="0"/>
      <dgm:spPr/>
    </dgm:pt>
    <dgm:pt modelId="{5D8EC7BB-FC3E-4D20-8CE8-697A98F335E9}" type="pres">
      <dgm:prSet presAssocID="{3D2B8ACD-AE0C-455E-9825-1359B17BD0E0}" presName="theInnerList" presStyleCnt="0"/>
      <dgm:spPr/>
    </dgm:pt>
    <dgm:pt modelId="{9B320F07-B76F-40C3-90B8-D728C863EF89}" type="pres">
      <dgm:prSet presAssocID="{ED9A2E3F-18DF-42CA-B3A3-9B6D9B4891A3}" presName="childNode" presStyleLbl="node1" presStyleIdx="2" presStyleCnt="6">
        <dgm:presLayoutVars>
          <dgm:bulletEnabled val="1"/>
        </dgm:presLayoutVars>
      </dgm:prSet>
      <dgm:spPr/>
    </dgm:pt>
    <dgm:pt modelId="{D8DC4181-5C7B-407D-B0BB-71F45CA13F62}" type="pres">
      <dgm:prSet presAssocID="{ED9A2E3F-18DF-42CA-B3A3-9B6D9B4891A3}" presName="aSpace2" presStyleCnt="0"/>
      <dgm:spPr/>
    </dgm:pt>
    <dgm:pt modelId="{37B51210-1185-409A-AA2D-2F941C8959E2}" type="pres">
      <dgm:prSet presAssocID="{C2E7943A-BDF1-41BF-AF28-CB4FE2BEA7CA}" presName="childNode" presStyleLbl="node1" presStyleIdx="3" presStyleCnt="6">
        <dgm:presLayoutVars>
          <dgm:bulletEnabled val="1"/>
        </dgm:presLayoutVars>
      </dgm:prSet>
      <dgm:spPr/>
    </dgm:pt>
    <dgm:pt modelId="{6371B023-2488-414F-B8DD-D6E916FA488A}" type="pres">
      <dgm:prSet presAssocID="{3D2B8ACD-AE0C-455E-9825-1359B17BD0E0}" presName="aSpace" presStyleCnt="0"/>
      <dgm:spPr/>
    </dgm:pt>
    <dgm:pt modelId="{6A872FD7-09D1-43E6-BC46-66168AB0F7E4}" type="pres">
      <dgm:prSet presAssocID="{AF1D7A2E-796A-4CBC-A7ED-2466C18B1433}" presName="compNode" presStyleCnt="0"/>
      <dgm:spPr/>
    </dgm:pt>
    <dgm:pt modelId="{E2BA705C-24EE-4235-9165-03B63674E091}" type="pres">
      <dgm:prSet presAssocID="{AF1D7A2E-796A-4CBC-A7ED-2466C18B1433}" presName="aNode" presStyleLbl="bgShp" presStyleIdx="2" presStyleCnt="3"/>
      <dgm:spPr/>
    </dgm:pt>
    <dgm:pt modelId="{C42D7D06-1E42-48F1-8DDC-685C89FA2AA7}" type="pres">
      <dgm:prSet presAssocID="{AF1D7A2E-796A-4CBC-A7ED-2466C18B1433}" presName="textNode" presStyleLbl="bgShp" presStyleIdx="2" presStyleCnt="3"/>
      <dgm:spPr/>
    </dgm:pt>
    <dgm:pt modelId="{DAE19C7F-64AB-48BB-9F09-4D431DABB9B2}" type="pres">
      <dgm:prSet presAssocID="{AF1D7A2E-796A-4CBC-A7ED-2466C18B1433}" presName="compChildNode" presStyleCnt="0"/>
      <dgm:spPr/>
    </dgm:pt>
    <dgm:pt modelId="{2FC71974-BC10-47C4-83D2-E7B2887A5221}" type="pres">
      <dgm:prSet presAssocID="{AF1D7A2E-796A-4CBC-A7ED-2466C18B1433}" presName="theInnerList" presStyleCnt="0"/>
      <dgm:spPr/>
    </dgm:pt>
    <dgm:pt modelId="{331AD46E-0644-42FE-A3E4-A36C1D2D421F}" type="pres">
      <dgm:prSet presAssocID="{4D1138F9-8A3F-42A0-9176-1C614725B94E}" presName="childNode" presStyleLbl="node1" presStyleIdx="4" presStyleCnt="6">
        <dgm:presLayoutVars>
          <dgm:bulletEnabled val="1"/>
        </dgm:presLayoutVars>
      </dgm:prSet>
      <dgm:spPr/>
    </dgm:pt>
    <dgm:pt modelId="{F8DBFE60-56E2-4F5C-BA1B-A7EAB3CF98BD}" type="pres">
      <dgm:prSet presAssocID="{4D1138F9-8A3F-42A0-9176-1C614725B94E}" presName="aSpace2" presStyleCnt="0"/>
      <dgm:spPr/>
    </dgm:pt>
    <dgm:pt modelId="{01B7FBDC-855A-477D-91B4-870273A7AAD1}" type="pres">
      <dgm:prSet presAssocID="{26448E05-55FA-4C42-A865-02C0CC1DEDAE}" presName="childNode" presStyleLbl="node1" presStyleIdx="5" presStyleCnt="6" custScaleX="96972" custScaleY="86114">
        <dgm:presLayoutVars>
          <dgm:bulletEnabled val="1"/>
        </dgm:presLayoutVars>
      </dgm:prSet>
      <dgm:spPr/>
    </dgm:pt>
  </dgm:ptLst>
  <dgm:cxnLst>
    <dgm:cxn modelId="{752CCB1F-2A5E-4889-B8E1-FC12125E6FFD}" srcId="{C51A1932-1412-48DE-990F-7428B34EC240}" destId="{040214D7-05D0-4638-BB4E-31AA05081BEB}" srcOrd="1" destOrd="0" parTransId="{75C3E1B4-2B0E-408A-BC71-ABA910C7DB70}" sibTransId="{E4A78AE7-A0BC-4BAB-B673-6A30FD852EB4}"/>
    <dgm:cxn modelId="{7721C232-2101-4BE0-B903-1B76BEECC2E6}" type="presOf" srcId="{AF1D7A2E-796A-4CBC-A7ED-2466C18B1433}" destId="{C42D7D06-1E42-48F1-8DDC-685C89FA2AA7}" srcOrd="1" destOrd="0" presId="urn:microsoft.com/office/officeart/2005/8/layout/lProcess2"/>
    <dgm:cxn modelId="{3EB87538-8CD0-4FC2-83C6-CC16AC77EB42}" srcId="{AF1D7A2E-796A-4CBC-A7ED-2466C18B1433}" destId="{26448E05-55FA-4C42-A865-02C0CC1DEDAE}" srcOrd="1" destOrd="0" parTransId="{4AC7A34B-19F4-42E7-97E4-ECDA9A9FA2AD}" sibTransId="{442A7CE9-851F-4EEC-891B-3B7EEFD42CA9}"/>
    <dgm:cxn modelId="{0158133C-C847-4EB1-BA84-9631E3361742}" srcId="{58656066-2450-426B-AD68-5DF20AE87B92}" destId="{AF1D7A2E-796A-4CBC-A7ED-2466C18B1433}" srcOrd="2" destOrd="0" parTransId="{E3B46073-41C3-43B8-BEE0-9B95985D9C27}" sibTransId="{0C31E11E-8B3F-40AF-B2C4-3FD350B68618}"/>
    <dgm:cxn modelId="{4C6B975C-DC33-4D9D-962B-50B59A8EC8DF}" srcId="{58656066-2450-426B-AD68-5DF20AE87B92}" destId="{C51A1932-1412-48DE-990F-7428B34EC240}" srcOrd="0" destOrd="0" parTransId="{DF41C3DB-301C-4D6B-BDEF-9B2D682DEA12}" sibTransId="{514CFD00-3E3F-4B28-9508-934439377785}"/>
    <dgm:cxn modelId="{9F5C0C5D-8629-452F-9927-3336729651D3}" type="presOf" srcId="{4D1138F9-8A3F-42A0-9176-1C614725B94E}" destId="{331AD46E-0644-42FE-A3E4-A36C1D2D421F}" srcOrd="0" destOrd="0" presId="urn:microsoft.com/office/officeart/2005/8/layout/lProcess2"/>
    <dgm:cxn modelId="{8CE9595F-7498-41A3-A2D5-5944251A25D5}" srcId="{58656066-2450-426B-AD68-5DF20AE87B92}" destId="{3D2B8ACD-AE0C-455E-9825-1359B17BD0E0}" srcOrd="1" destOrd="0" parTransId="{D2F98207-81CA-43C7-B04B-732F60BB8B15}" sibTransId="{FBD187D8-A9FA-46DF-9813-05732D1D8B15}"/>
    <dgm:cxn modelId="{06EF3F4D-7A20-47B2-8910-CF4C82EBDA54}" type="presOf" srcId="{26448E05-55FA-4C42-A865-02C0CC1DEDAE}" destId="{01B7FBDC-855A-477D-91B4-870273A7AAD1}" srcOrd="0" destOrd="0" presId="urn:microsoft.com/office/officeart/2005/8/layout/lProcess2"/>
    <dgm:cxn modelId="{7A040770-1552-4269-9B30-A3A74496A415}" type="presOf" srcId="{C51A1932-1412-48DE-990F-7428B34EC240}" destId="{4CB94644-48EE-4172-9BC6-BA3686C61004}" srcOrd="0" destOrd="0" presId="urn:microsoft.com/office/officeart/2005/8/layout/lProcess2"/>
    <dgm:cxn modelId="{CC19C282-7DA4-470A-800F-5FDFF776B212}" type="presOf" srcId="{3D2B8ACD-AE0C-455E-9825-1359B17BD0E0}" destId="{88768DCD-BD1D-4FFB-91BC-260C1B0CD3F8}" srcOrd="0" destOrd="0" presId="urn:microsoft.com/office/officeart/2005/8/layout/lProcess2"/>
    <dgm:cxn modelId="{A6261987-9578-41D1-818C-A016851108F9}" srcId="{AF1D7A2E-796A-4CBC-A7ED-2466C18B1433}" destId="{4D1138F9-8A3F-42A0-9176-1C614725B94E}" srcOrd="0" destOrd="0" parTransId="{3A7C56D3-0317-48E2-BE2E-FA284EC50CA8}" sibTransId="{4622C022-9342-47B0-AC66-E2741FB6CF90}"/>
    <dgm:cxn modelId="{FCE56692-CA67-4BFD-A7DF-429BC73D2076}" type="presOf" srcId="{040214D7-05D0-4638-BB4E-31AA05081BEB}" destId="{C19B5025-803B-4C9B-99DC-BF5502C754C0}" srcOrd="0" destOrd="0" presId="urn:microsoft.com/office/officeart/2005/8/layout/lProcess2"/>
    <dgm:cxn modelId="{7C81EAAC-31BA-4541-983A-B60C9E8553AD}" type="presOf" srcId="{C2E7943A-BDF1-41BF-AF28-CB4FE2BEA7CA}" destId="{37B51210-1185-409A-AA2D-2F941C8959E2}" srcOrd="0" destOrd="0" presId="urn:microsoft.com/office/officeart/2005/8/layout/lProcess2"/>
    <dgm:cxn modelId="{697ECFB1-D5EF-46B1-91C3-3FB122DBF33F}" type="presOf" srcId="{ED9A2E3F-18DF-42CA-B3A3-9B6D9B4891A3}" destId="{9B320F07-B76F-40C3-90B8-D728C863EF89}" srcOrd="0" destOrd="0" presId="urn:microsoft.com/office/officeart/2005/8/layout/lProcess2"/>
    <dgm:cxn modelId="{D6B9B7BD-84F8-419B-AD46-30F140647F7F}" type="presOf" srcId="{9364FA36-585F-466F-8B2C-5D382DE062ED}" destId="{0EFCF25F-3145-4E09-A7A4-2584C2D5CDFE}" srcOrd="0" destOrd="0" presId="urn:microsoft.com/office/officeart/2005/8/layout/lProcess2"/>
    <dgm:cxn modelId="{69DDC7BF-093D-4667-BB81-1A1BBF635101}" type="presOf" srcId="{AF1D7A2E-796A-4CBC-A7ED-2466C18B1433}" destId="{E2BA705C-24EE-4235-9165-03B63674E091}" srcOrd="0" destOrd="0" presId="urn:microsoft.com/office/officeart/2005/8/layout/lProcess2"/>
    <dgm:cxn modelId="{7142B1C8-2700-4B98-AE6B-F64CB56799F0}" srcId="{C51A1932-1412-48DE-990F-7428B34EC240}" destId="{9364FA36-585F-466F-8B2C-5D382DE062ED}" srcOrd="0" destOrd="0" parTransId="{D1B7300E-8A52-4683-8F02-9779BAC47617}" sibTransId="{D0268E2C-5F3F-4CA1-88FA-3EB0A3C4BBB0}"/>
    <dgm:cxn modelId="{CF8A83D7-EC75-4F3C-A7AC-3551A53B0D54}" srcId="{3D2B8ACD-AE0C-455E-9825-1359B17BD0E0}" destId="{C2E7943A-BDF1-41BF-AF28-CB4FE2BEA7CA}" srcOrd="1" destOrd="0" parTransId="{E33C746D-7432-4B8D-AC23-FECF88A23C24}" sibTransId="{3ED33052-0248-40E8-872C-6DED2A69F7FB}"/>
    <dgm:cxn modelId="{3290C8DB-1E92-4CB1-95FC-32A0912DC38F}" type="presOf" srcId="{C51A1932-1412-48DE-990F-7428B34EC240}" destId="{101F8F0F-F23D-4D44-BBB2-49F07F78C52F}" srcOrd="1" destOrd="0" presId="urn:microsoft.com/office/officeart/2005/8/layout/lProcess2"/>
    <dgm:cxn modelId="{AEFD02F2-671E-479D-9758-A083F7FC21D5}" type="presOf" srcId="{3D2B8ACD-AE0C-455E-9825-1359B17BD0E0}" destId="{5F9F4AFD-7945-41AF-8281-A7447CB7D513}" srcOrd="1" destOrd="0" presId="urn:microsoft.com/office/officeart/2005/8/layout/lProcess2"/>
    <dgm:cxn modelId="{0A7E21FD-24A6-46B2-9927-D86019E79773}" type="presOf" srcId="{58656066-2450-426B-AD68-5DF20AE87B92}" destId="{6F1A2F80-7F1A-49E0-98A5-E21DB5636454}" srcOrd="0" destOrd="0" presId="urn:microsoft.com/office/officeart/2005/8/layout/lProcess2"/>
    <dgm:cxn modelId="{2FCD23FF-BA94-44BB-87A5-B31812C671F5}" srcId="{3D2B8ACD-AE0C-455E-9825-1359B17BD0E0}" destId="{ED9A2E3F-18DF-42CA-B3A3-9B6D9B4891A3}" srcOrd="0" destOrd="0" parTransId="{77D77DA0-3CBE-439F-9F86-1ED799933285}" sibTransId="{47B1ADAA-C682-47BC-835D-EF66B7D51D55}"/>
    <dgm:cxn modelId="{A91B06D5-DF8E-4F66-85DC-B443CD4D9AC8}" type="presParOf" srcId="{6F1A2F80-7F1A-49E0-98A5-E21DB5636454}" destId="{48B1BACF-7C12-4905-87E7-2D1045DD6A6E}" srcOrd="0" destOrd="0" presId="urn:microsoft.com/office/officeart/2005/8/layout/lProcess2"/>
    <dgm:cxn modelId="{9FDC6F11-8F77-4277-9A61-B71DC6584599}" type="presParOf" srcId="{48B1BACF-7C12-4905-87E7-2D1045DD6A6E}" destId="{4CB94644-48EE-4172-9BC6-BA3686C61004}" srcOrd="0" destOrd="0" presId="urn:microsoft.com/office/officeart/2005/8/layout/lProcess2"/>
    <dgm:cxn modelId="{4E1F64B8-B075-4435-B2E6-2F9061FC6C61}" type="presParOf" srcId="{48B1BACF-7C12-4905-87E7-2D1045DD6A6E}" destId="{101F8F0F-F23D-4D44-BBB2-49F07F78C52F}" srcOrd="1" destOrd="0" presId="urn:microsoft.com/office/officeart/2005/8/layout/lProcess2"/>
    <dgm:cxn modelId="{E93B14B6-7846-46E5-AE7E-542B8E3D6083}" type="presParOf" srcId="{48B1BACF-7C12-4905-87E7-2D1045DD6A6E}" destId="{37CF17C9-7C5E-4C34-AEC1-450250A7AC3F}" srcOrd="2" destOrd="0" presId="urn:microsoft.com/office/officeart/2005/8/layout/lProcess2"/>
    <dgm:cxn modelId="{3986E1D0-E887-4D72-8AAA-2CE2663B08B0}" type="presParOf" srcId="{37CF17C9-7C5E-4C34-AEC1-450250A7AC3F}" destId="{0D348CAE-67F5-4C78-8821-9B8842740F74}" srcOrd="0" destOrd="0" presId="urn:microsoft.com/office/officeart/2005/8/layout/lProcess2"/>
    <dgm:cxn modelId="{2F3E5B9E-BCE3-4111-BCB4-EA4E859AD9ED}" type="presParOf" srcId="{0D348CAE-67F5-4C78-8821-9B8842740F74}" destId="{0EFCF25F-3145-4E09-A7A4-2584C2D5CDFE}" srcOrd="0" destOrd="0" presId="urn:microsoft.com/office/officeart/2005/8/layout/lProcess2"/>
    <dgm:cxn modelId="{2C94ED65-8A77-4518-A58A-424BC307F3DD}" type="presParOf" srcId="{0D348CAE-67F5-4C78-8821-9B8842740F74}" destId="{79A94CD8-72E4-4ECB-9E70-6E97B4323224}" srcOrd="1" destOrd="0" presId="urn:microsoft.com/office/officeart/2005/8/layout/lProcess2"/>
    <dgm:cxn modelId="{9503B71E-C99C-4E32-A8FB-19C80A0FB35D}" type="presParOf" srcId="{0D348CAE-67F5-4C78-8821-9B8842740F74}" destId="{C19B5025-803B-4C9B-99DC-BF5502C754C0}" srcOrd="2" destOrd="0" presId="urn:microsoft.com/office/officeart/2005/8/layout/lProcess2"/>
    <dgm:cxn modelId="{429E8020-0B39-4A20-B3CD-5B6A7561E20D}" type="presParOf" srcId="{6F1A2F80-7F1A-49E0-98A5-E21DB5636454}" destId="{F4EADE9A-9232-442C-9A9A-5F40451A159C}" srcOrd="1" destOrd="0" presId="urn:microsoft.com/office/officeart/2005/8/layout/lProcess2"/>
    <dgm:cxn modelId="{EF675749-4155-4EA9-91BE-7681C167382E}" type="presParOf" srcId="{6F1A2F80-7F1A-49E0-98A5-E21DB5636454}" destId="{88808E54-AC5F-4A72-BBF7-754484A3A3E4}" srcOrd="2" destOrd="0" presId="urn:microsoft.com/office/officeart/2005/8/layout/lProcess2"/>
    <dgm:cxn modelId="{E9B9805E-5FA6-4F46-8173-3C7036D8A132}" type="presParOf" srcId="{88808E54-AC5F-4A72-BBF7-754484A3A3E4}" destId="{88768DCD-BD1D-4FFB-91BC-260C1B0CD3F8}" srcOrd="0" destOrd="0" presId="urn:microsoft.com/office/officeart/2005/8/layout/lProcess2"/>
    <dgm:cxn modelId="{1466AF34-CB76-4F26-A2D0-DC4879435316}" type="presParOf" srcId="{88808E54-AC5F-4A72-BBF7-754484A3A3E4}" destId="{5F9F4AFD-7945-41AF-8281-A7447CB7D513}" srcOrd="1" destOrd="0" presId="urn:microsoft.com/office/officeart/2005/8/layout/lProcess2"/>
    <dgm:cxn modelId="{3299B0A1-E47F-4426-A02A-42F7F3B1960F}" type="presParOf" srcId="{88808E54-AC5F-4A72-BBF7-754484A3A3E4}" destId="{926EEA6F-ED5C-43F6-8B1B-C0232717EDA9}" srcOrd="2" destOrd="0" presId="urn:microsoft.com/office/officeart/2005/8/layout/lProcess2"/>
    <dgm:cxn modelId="{4AB81FC3-1849-4B18-9197-6A3BF11DE5AC}" type="presParOf" srcId="{926EEA6F-ED5C-43F6-8B1B-C0232717EDA9}" destId="{5D8EC7BB-FC3E-4D20-8CE8-697A98F335E9}" srcOrd="0" destOrd="0" presId="urn:microsoft.com/office/officeart/2005/8/layout/lProcess2"/>
    <dgm:cxn modelId="{7B8EBC4E-904A-4D81-AC31-A98CD63D9F00}" type="presParOf" srcId="{5D8EC7BB-FC3E-4D20-8CE8-697A98F335E9}" destId="{9B320F07-B76F-40C3-90B8-D728C863EF89}" srcOrd="0" destOrd="0" presId="urn:microsoft.com/office/officeart/2005/8/layout/lProcess2"/>
    <dgm:cxn modelId="{0B9CA47B-F3FB-4762-BE06-BC3C97F37308}" type="presParOf" srcId="{5D8EC7BB-FC3E-4D20-8CE8-697A98F335E9}" destId="{D8DC4181-5C7B-407D-B0BB-71F45CA13F62}" srcOrd="1" destOrd="0" presId="urn:microsoft.com/office/officeart/2005/8/layout/lProcess2"/>
    <dgm:cxn modelId="{B320E163-0AF0-48DF-9612-F2143355EB5F}" type="presParOf" srcId="{5D8EC7BB-FC3E-4D20-8CE8-697A98F335E9}" destId="{37B51210-1185-409A-AA2D-2F941C8959E2}" srcOrd="2" destOrd="0" presId="urn:microsoft.com/office/officeart/2005/8/layout/lProcess2"/>
    <dgm:cxn modelId="{8C078E97-8484-4655-9253-0598862A64F4}" type="presParOf" srcId="{6F1A2F80-7F1A-49E0-98A5-E21DB5636454}" destId="{6371B023-2488-414F-B8DD-D6E916FA488A}" srcOrd="3" destOrd="0" presId="urn:microsoft.com/office/officeart/2005/8/layout/lProcess2"/>
    <dgm:cxn modelId="{F3EBD8DC-1F53-4B07-A9F3-2F34A8814FEB}" type="presParOf" srcId="{6F1A2F80-7F1A-49E0-98A5-E21DB5636454}" destId="{6A872FD7-09D1-43E6-BC46-66168AB0F7E4}" srcOrd="4" destOrd="0" presId="urn:microsoft.com/office/officeart/2005/8/layout/lProcess2"/>
    <dgm:cxn modelId="{4B3CDE76-C45E-403D-88CA-7E64408AEB77}" type="presParOf" srcId="{6A872FD7-09D1-43E6-BC46-66168AB0F7E4}" destId="{E2BA705C-24EE-4235-9165-03B63674E091}" srcOrd="0" destOrd="0" presId="urn:microsoft.com/office/officeart/2005/8/layout/lProcess2"/>
    <dgm:cxn modelId="{604938FD-76B2-4AF0-9451-C1CA6EA5944E}" type="presParOf" srcId="{6A872FD7-09D1-43E6-BC46-66168AB0F7E4}" destId="{C42D7D06-1E42-48F1-8DDC-685C89FA2AA7}" srcOrd="1" destOrd="0" presId="urn:microsoft.com/office/officeart/2005/8/layout/lProcess2"/>
    <dgm:cxn modelId="{5D86FDA1-C1FA-4DFA-9324-1217B5155553}" type="presParOf" srcId="{6A872FD7-09D1-43E6-BC46-66168AB0F7E4}" destId="{DAE19C7F-64AB-48BB-9F09-4D431DABB9B2}" srcOrd="2" destOrd="0" presId="urn:microsoft.com/office/officeart/2005/8/layout/lProcess2"/>
    <dgm:cxn modelId="{6C1894B3-7858-4F70-ACF3-6DAD9B4A25F4}" type="presParOf" srcId="{DAE19C7F-64AB-48BB-9F09-4D431DABB9B2}" destId="{2FC71974-BC10-47C4-83D2-E7B2887A5221}" srcOrd="0" destOrd="0" presId="urn:microsoft.com/office/officeart/2005/8/layout/lProcess2"/>
    <dgm:cxn modelId="{C4A22CE8-D793-46F0-BE3F-F6AA190FBC94}" type="presParOf" srcId="{2FC71974-BC10-47C4-83D2-E7B2887A5221}" destId="{331AD46E-0644-42FE-A3E4-A36C1D2D421F}" srcOrd="0" destOrd="0" presId="urn:microsoft.com/office/officeart/2005/8/layout/lProcess2"/>
    <dgm:cxn modelId="{023929A2-3290-49F0-A9E2-B79F5F267612}" type="presParOf" srcId="{2FC71974-BC10-47C4-83D2-E7B2887A5221}" destId="{F8DBFE60-56E2-4F5C-BA1B-A7EAB3CF98BD}" srcOrd="1" destOrd="0" presId="urn:microsoft.com/office/officeart/2005/8/layout/lProcess2"/>
    <dgm:cxn modelId="{5B8C10F3-CE29-4134-9D9D-8C5BC4586AF2}" type="presParOf" srcId="{2FC71974-BC10-47C4-83D2-E7B2887A5221}" destId="{01B7FBDC-855A-477D-91B4-870273A7AAD1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66122-AD3A-46C0-8A89-6E29D6D20BAB}">
      <dsp:nvSpPr>
        <dsp:cNvPr id="0" name=""/>
        <dsp:cNvSpPr/>
      </dsp:nvSpPr>
      <dsp:spPr>
        <a:xfrm>
          <a:off x="1911096" y="2135"/>
          <a:ext cx="6693407" cy="130542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Motivation</a:t>
          </a:r>
        </a:p>
      </dsp:txBody>
      <dsp:txXfrm>
        <a:off x="1911096" y="2135"/>
        <a:ext cx="6693407" cy="1305425"/>
      </dsp:txXfrm>
    </dsp:sp>
    <dsp:sp modelId="{5771DB36-DE7A-4B9A-B7AA-66C51A14289D}">
      <dsp:nvSpPr>
        <dsp:cNvPr id="0" name=""/>
        <dsp:cNvSpPr/>
      </dsp:nvSpPr>
      <dsp:spPr>
        <a:xfrm>
          <a:off x="620233" y="2135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5668-5656-469F-B314-D99AB44B1D48}">
      <dsp:nvSpPr>
        <dsp:cNvPr id="0" name=""/>
        <dsp:cNvSpPr/>
      </dsp:nvSpPr>
      <dsp:spPr>
        <a:xfrm>
          <a:off x="621788" y="1545187"/>
          <a:ext cx="6693407" cy="130542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CART Algorithm</a:t>
          </a:r>
        </a:p>
      </dsp:txBody>
      <dsp:txXfrm>
        <a:off x="621788" y="1545187"/>
        <a:ext cx="6693407" cy="1305425"/>
      </dsp:txXfrm>
    </dsp:sp>
    <dsp:sp modelId="{FB745ECC-3FA5-49FA-9765-47AA29FFC244}">
      <dsp:nvSpPr>
        <dsp:cNvPr id="0" name=""/>
        <dsp:cNvSpPr/>
      </dsp:nvSpPr>
      <dsp:spPr>
        <a:xfrm>
          <a:off x="7330991" y="1545187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DD42E-A67A-4DD7-9C6E-3B9EBAFFA177}">
      <dsp:nvSpPr>
        <dsp:cNvPr id="0" name=""/>
        <dsp:cNvSpPr/>
      </dsp:nvSpPr>
      <dsp:spPr>
        <a:xfrm>
          <a:off x="1911096" y="3043777"/>
          <a:ext cx="669340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Cluster Profile</a:t>
          </a:r>
        </a:p>
      </dsp:txBody>
      <dsp:txXfrm>
        <a:off x="1911096" y="3043777"/>
        <a:ext cx="6693407" cy="1305425"/>
      </dsp:txXfrm>
    </dsp:sp>
    <dsp:sp modelId="{F69601A0-7B05-4628-94B6-219AC1F9D25C}">
      <dsp:nvSpPr>
        <dsp:cNvPr id="0" name=""/>
        <dsp:cNvSpPr/>
      </dsp:nvSpPr>
      <dsp:spPr>
        <a:xfrm>
          <a:off x="629551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BCFE8-4DB8-46A6-9EC2-CB142A845C84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Action</a:t>
          </a:r>
        </a:p>
      </dsp:txBody>
      <dsp:txXfrm>
        <a:off x="5262" y="0"/>
        <a:ext cx="5062686" cy="1305401"/>
      </dsp:txXfrm>
    </dsp:sp>
    <dsp:sp modelId="{01F09B31-241C-480E-921F-EC9B06869B5F}">
      <dsp:nvSpPr>
        <dsp:cNvPr id="0" name=""/>
        <dsp:cNvSpPr/>
      </dsp:nvSpPr>
      <dsp:spPr>
        <a:xfrm>
          <a:off x="511531" y="1306676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Treated as another distinct valid category</a:t>
          </a:r>
        </a:p>
      </dsp:txBody>
      <dsp:txXfrm>
        <a:off x="549958" y="1345103"/>
        <a:ext cx="3973295" cy="1235133"/>
      </dsp:txXfrm>
    </dsp:sp>
    <dsp:sp modelId="{182D09F0-63B3-4C36-97FB-97894BFECA4A}">
      <dsp:nvSpPr>
        <dsp:cNvPr id="0" name=""/>
        <dsp:cNvSpPr/>
      </dsp:nvSpPr>
      <dsp:spPr>
        <a:xfrm>
          <a:off x="511531" y="2820508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Merged into other categories (e.g., the mode or the neighboring category).</a:t>
          </a:r>
        </a:p>
      </dsp:txBody>
      <dsp:txXfrm>
        <a:off x="549958" y="2858935"/>
        <a:ext cx="3973295" cy="1235133"/>
      </dsp:txXfrm>
    </dsp:sp>
    <dsp:sp modelId="{B67FFA0C-F30E-499B-A903-FD54540A74D1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Advantage</a:t>
          </a:r>
        </a:p>
      </dsp:txBody>
      <dsp:txXfrm>
        <a:off x="5447650" y="0"/>
        <a:ext cx="5062686" cy="1305401"/>
      </dsp:txXfrm>
    </dsp:sp>
    <dsp:sp modelId="{3B495870-2A87-4CFA-A737-C85F8EF9068C}">
      <dsp:nvSpPr>
        <dsp:cNvPr id="0" name=""/>
        <dsp:cNvSpPr/>
      </dsp:nvSpPr>
      <dsp:spPr>
        <a:xfrm>
          <a:off x="5953919" y="1306676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same number of observations is used for each predictor</a:t>
          </a:r>
        </a:p>
      </dsp:txBody>
      <dsp:txXfrm>
        <a:off x="5992346" y="1345103"/>
        <a:ext cx="3973295" cy="1235133"/>
      </dsp:txXfrm>
    </dsp:sp>
    <dsp:sp modelId="{F7CE6318-ABEB-4ED7-A452-5760AA9073DE}">
      <dsp:nvSpPr>
        <dsp:cNvPr id="0" name=""/>
        <dsp:cNvSpPr/>
      </dsp:nvSpPr>
      <dsp:spPr>
        <a:xfrm>
          <a:off x="5953919" y="2820508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47625" rIns="6350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presence of missing values in a predictor may associate with target values</a:t>
          </a:r>
        </a:p>
      </dsp:txBody>
      <dsp:txXfrm>
        <a:off x="5992346" y="2858935"/>
        <a:ext cx="3973295" cy="12351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CDEB8-05F1-46AE-842B-06746E68B00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Decision Tree is a poster child example to warn against Over-fitting</a:t>
          </a:r>
        </a:p>
      </dsp:txBody>
      <dsp:txXfrm>
        <a:off x="0" y="39687"/>
        <a:ext cx="3286125" cy="1971675"/>
      </dsp:txXfrm>
    </dsp:sp>
    <dsp:sp modelId="{2588FC0C-23BD-4B31-BBDC-18233B6FD6D4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Tempt to train a model well when we have many observations and many predictors</a:t>
          </a:r>
        </a:p>
      </dsp:txBody>
      <dsp:txXfrm>
        <a:off x="3614737" y="39687"/>
        <a:ext cx="3286125" cy="1971675"/>
      </dsp:txXfrm>
    </dsp:sp>
    <dsp:sp modelId="{34AE591B-E05D-4756-B5B1-0DEABD574C6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worst situation when we selected a predictor (e.g., Case Identifier) that has unique value in each observation</a:t>
          </a:r>
        </a:p>
      </dsp:txBody>
      <dsp:txXfrm>
        <a:off x="7229475" y="39687"/>
        <a:ext cx="3286125" cy="1971675"/>
      </dsp:txXfrm>
    </dsp:sp>
    <dsp:sp modelId="{31C87EAA-E904-4023-920A-4A6B1AB92A4A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Over-fitting means the model is more complex than it should be, and it starts to pick up noise instead of signal.</a:t>
          </a:r>
        </a:p>
      </dsp:txBody>
      <dsp:txXfrm>
        <a:off x="1807368" y="2339975"/>
        <a:ext cx="3286125" cy="1971675"/>
      </dsp:txXfrm>
    </dsp:sp>
    <dsp:sp modelId="{82D0E083-1F9B-4737-8648-E180897CC285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 overfitted data is overly tailored to the training data and cannot handle uncertainty in future data.</a:t>
          </a:r>
        </a:p>
      </dsp:txBody>
      <dsp:txXfrm>
        <a:off x="5422106" y="2339975"/>
        <a:ext cx="3286125" cy="19716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E18CB-C559-4966-A431-CB10F3B28D12}">
      <dsp:nvSpPr>
        <dsp:cNvPr id="0" name=""/>
        <dsp:cNvSpPr/>
      </dsp:nvSpPr>
      <dsp:spPr>
        <a:xfrm>
          <a:off x="5262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Step</a:t>
          </a:r>
        </a:p>
      </dsp:txBody>
      <dsp:txXfrm>
        <a:off x="5262" y="0"/>
        <a:ext cx="5062686" cy="1305401"/>
      </dsp:txXfrm>
    </dsp:sp>
    <dsp:sp modelId="{03616FC3-2595-4EC1-BDFE-2F2A46D8A23B}">
      <dsp:nvSpPr>
        <dsp:cNvPr id="0" name=""/>
        <dsp:cNvSpPr/>
      </dsp:nvSpPr>
      <dsp:spPr>
        <a:xfrm>
          <a:off x="511531" y="1306676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Cluster the observations </a:t>
          </a:r>
        </a:p>
      </dsp:txBody>
      <dsp:txXfrm>
        <a:off x="549958" y="1345103"/>
        <a:ext cx="3973295" cy="1235133"/>
      </dsp:txXfrm>
    </dsp:sp>
    <dsp:sp modelId="{3D407099-629F-45F9-950D-449A4416C690}">
      <dsp:nvSpPr>
        <dsp:cNvPr id="0" name=""/>
        <dsp:cNvSpPr/>
      </dsp:nvSpPr>
      <dsp:spPr>
        <a:xfrm>
          <a:off x="511531" y="2820508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Build a decision tree, the cluster IDs as the target variable, same input fields as the clustering</a:t>
          </a:r>
        </a:p>
      </dsp:txBody>
      <dsp:txXfrm>
        <a:off x="549958" y="2858935"/>
        <a:ext cx="3973295" cy="1235133"/>
      </dsp:txXfrm>
    </dsp:sp>
    <dsp:sp modelId="{1D69AACC-E1A1-4B46-BACE-D1BABE118941}">
      <dsp:nvSpPr>
        <dsp:cNvPr id="0" name=""/>
        <dsp:cNvSpPr/>
      </dsp:nvSpPr>
      <dsp:spPr>
        <a:xfrm>
          <a:off x="5447650" y="0"/>
          <a:ext cx="5062686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Goal</a:t>
          </a:r>
        </a:p>
      </dsp:txBody>
      <dsp:txXfrm>
        <a:off x="5447650" y="0"/>
        <a:ext cx="5062686" cy="1305401"/>
      </dsp:txXfrm>
    </dsp:sp>
    <dsp:sp modelId="{9BE45772-B6A3-4262-B631-41F31C79C9AF}">
      <dsp:nvSpPr>
        <dsp:cNvPr id="0" name=""/>
        <dsp:cNvSpPr/>
      </dsp:nvSpPr>
      <dsp:spPr>
        <a:xfrm>
          <a:off x="5953919" y="1306676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Describe the majority of observations in a cluster by a decision tree rule</a:t>
          </a:r>
        </a:p>
      </dsp:txBody>
      <dsp:txXfrm>
        <a:off x="5992346" y="1345103"/>
        <a:ext cx="3973295" cy="1235133"/>
      </dsp:txXfrm>
    </dsp:sp>
    <dsp:sp modelId="{425F91C1-BC3F-42DA-B5EC-993C55DE1673}">
      <dsp:nvSpPr>
        <dsp:cNvPr id="0" name=""/>
        <dsp:cNvSpPr/>
      </dsp:nvSpPr>
      <dsp:spPr>
        <a:xfrm>
          <a:off x="5953919" y="2820508"/>
          <a:ext cx="4050149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NOT to re-discover the clusters</a:t>
          </a:r>
        </a:p>
      </dsp:txBody>
      <dsp:txXfrm>
        <a:off x="5992346" y="2858935"/>
        <a:ext cx="3973295" cy="1235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55118-1197-46D4-AB37-23F5162E7E84}">
      <dsp:nvSpPr>
        <dsp:cNvPr id="0" name=""/>
        <dsp:cNvSpPr/>
      </dsp:nvSpPr>
      <dsp:spPr>
        <a:xfrm>
          <a:off x="1410645" y="1859766"/>
          <a:ext cx="1986822" cy="1739704"/>
        </a:xfrm>
        <a:prstGeom prst="diamond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Approval Decision</a:t>
          </a:r>
        </a:p>
      </dsp:txBody>
      <dsp:txXfrm>
        <a:off x="1907351" y="2294692"/>
        <a:ext cx="993411" cy="869852"/>
      </dsp:txXfrm>
    </dsp:sp>
    <dsp:sp modelId="{78BAA61D-987B-47D8-840B-B7E34EDF7368}">
      <dsp:nvSpPr>
        <dsp:cNvPr id="0" name=""/>
        <dsp:cNvSpPr/>
      </dsp:nvSpPr>
      <dsp:spPr>
        <a:xfrm rot="16200000">
          <a:off x="2112087" y="1567796"/>
          <a:ext cx="5839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8393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1540B8-D803-4349-9648-7961055FB031}">
      <dsp:nvSpPr>
        <dsp:cNvPr id="0" name=""/>
        <dsp:cNvSpPr/>
      </dsp:nvSpPr>
      <dsp:spPr>
        <a:xfrm>
          <a:off x="1458520" y="-44723"/>
          <a:ext cx="1891072" cy="1320551"/>
        </a:xfrm>
        <a:prstGeom prst="flowChartDocument">
          <a:avLst/>
        </a:prstGeom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Loan Application</a:t>
          </a:r>
        </a:p>
      </dsp:txBody>
      <dsp:txXfrm>
        <a:off x="1458520" y="-44723"/>
        <a:ext cx="1891072" cy="1059009"/>
      </dsp:txXfrm>
    </dsp:sp>
    <dsp:sp modelId="{580DFBAF-BD6C-4856-B769-B7388703CB2D}">
      <dsp:nvSpPr>
        <dsp:cNvPr id="0" name=""/>
        <dsp:cNvSpPr/>
      </dsp:nvSpPr>
      <dsp:spPr>
        <a:xfrm rot="12842194">
          <a:off x="3096279" y="3308418"/>
          <a:ext cx="3294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940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241858-CDB9-436B-8C79-C0A95622D418}">
      <dsp:nvSpPr>
        <dsp:cNvPr id="0" name=""/>
        <dsp:cNvSpPr/>
      </dsp:nvSpPr>
      <dsp:spPr>
        <a:xfrm>
          <a:off x="3124496" y="2942130"/>
          <a:ext cx="1689043" cy="1689043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>
            <a:solidFill>
              <a:schemeClr val="tx1"/>
            </a:solidFill>
          </a:endParaRPr>
        </a:p>
      </dsp:txBody>
      <dsp:txXfrm>
        <a:off x="3371851" y="3189485"/>
        <a:ext cx="1194333" cy="1194333"/>
      </dsp:txXfrm>
    </dsp:sp>
    <dsp:sp modelId="{E603CF57-5112-47E7-B113-FFD35197AA03}">
      <dsp:nvSpPr>
        <dsp:cNvPr id="0" name=""/>
        <dsp:cNvSpPr/>
      </dsp:nvSpPr>
      <dsp:spPr>
        <a:xfrm rot="19800000">
          <a:off x="1410096" y="3301115"/>
          <a:ext cx="81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3A05F0-009B-4075-9FBB-6DED80D0E97C}">
      <dsp:nvSpPr>
        <dsp:cNvPr id="0" name=""/>
        <dsp:cNvSpPr/>
      </dsp:nvSpPr>
      <dsp:spPr>
        <a:xfrm>
          <a:off x="-271300" y="2942130"/>
          <a:ext cx="1689043" cy="1689043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360" tIns="86360" rIns="86360" bIns="8636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>
        <a:off x="-23945" y="3189485"/>
        <a:ext cx="1194333" cy="1194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F35CB-9729-4525-8F83-29E6ABDD2971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600" kern="1200" dirty="0"/>
            <a:t>Interval: CLAGE, CLNO, DEBTINC, LOAN, MORTDUE, VALUE</a:t>
          </a:r>
        </a:p>
        <a:p>
          <a:pPr marL="0" lvl="0" indent="0" algn="l" defTabSz="11557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600" kern="1200" dirty="0"/>
            <a:t>Scatterplot – the vertical axis represents the default rates</a:t>
          </a:r>
        </a:p>
      </dsp:txBody>
      <dsp:txXfrm>
        <a:off x="2310275" y="0"/>
        <a:ext cx="8205324" cy="2071559"/>
      </dsp:txXfrm>
    </dsp:sp>
    <dsp:sp modelId="{6A8DE39C-B986-4099-8D93-5E898D71A999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EAEC2-5B84-4090-976D-33FC8B8644D1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600" kern="1200" dirty="0"/>
            <a:t>Nominal: DELINQ, DEROG, and NINQ</a:t>
          </a:r>
        </a:p>
        <a:p>
          <a:pPr marL="0" lvl="0" indent="0" algn="l" defTabSz="1155700">
            <a:lnSpc>
              <a:spcPct val="15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600" kern="1200" dirty="0"/>
            <a:t>Bar chart – the bars represent the default rates</a:t>
          </a:r>
        </a:p>
      </dsp:txBody>
      <dsp:txXfrm>
        <a:off x="2310275" y="2278715"/>
        <a:ext cx="8205324" cy="2071559"/>
      </dsp:txXfrm>
    </dsp:sp>
    <dsp:sp modelId="{B699A3E6-2F26-4B5C-A830-7FB37908BD3A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90F67-2B88-454C-9B59-5FBD5D081A6F}">
      <dsp:nvSpPr>
        <dsp:cNvPr id="0" name=""/>
        <dsp:cNvSpPr/>
      </dsp:nvSpPr>
      <dsp:spPr>
        <a:xfrm rot="16200000">
          <a:off x="-822781" y="823074"/>
          <a:ext cx="4351338" cy="2705189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427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A decision is defined by an array of a range of values of a predictor</a:t>
          </a:r>
        </a:p>
      </dsp:txBody>
      <dsp:txXfrm rot="5400000">
        <a:off x="294" y="870267"/>
        <a:ext cx="2705189" cy="2610802"/>
      </dsp:txXfrm>
    </dsp:sp>
    <dsp:sp modelId="{98C8C379-0FBE-4DFE-8301-8DB2B3D18941}">
      <dsp:nvSpPr>
        <dsp:cNvPr id="0" name=""/>
        <dsp:cNvSpPr/>
      </dsp:nvSpPr>
      <dsp:spPr>
        <a:xfrm rot="16200000">
          <a:off x="1943889" y="946037"/>
          <a:ext cx="4351338" cy="2459263"/>
        </a:xfrm>
        <a:prstGeom prst="flowChartManualOperation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427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A rule is expressed as a sequence of Boolean decisions connected by the AND operator</a:t>
          </a:r>
        </a:p>
      </dsp:txBody>
      <dsp:txXfrm rot="5400000">
        <a:off x="2889926" y="870268"/>
        <a:ext cx="2459263" cy="2610802"/>
      </dsp:txXfrm>
    </dsp:sp>
    <dsp:sp modelId="{0BD3D134-2E3C-41EE-9973-0A84D5B60FB6}">
      <dsp:nvSpPr>
        <dsp:cNvPr id="0" name=""/>
        <dsp:cNvSpPr/>
      </dsp:nvSpPr>
      <dsp:spPr>
        <a:xfrm rot="16200000">
          <a:off x="4587597" y="946037"/>
          <a:ext cx="4351338" cy="2459263"/>
        </a:xfrm>
        <a:prstGeom prst="flowChartManualOperation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427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A segment is defined by applying rules sequentially</a:t>
          </a:r>
        </a:p>
      </dsp:txBody>
      <dsp:txXfrm rot="5400000">
        <a:off x="5533634" y="870268"/>
        <a:ext cx="2459263" cy="2610802"/>
      </dsp:txXfrm>
    </dsp:sp>
    <dsp:sp modelId="{C20022BF-D8CE-4FD1-A4F1-999E77D9BD55}">
      <dsp:nvSpPr>
        <dsp:cNvPr id="0" name=""/>
        <dsp:cNvSpPr/>
      </dsp:nvSpPr>
      <dsp:spPr>
        <a:xfrm rot="16200000">
          <a:off x="7231306" y="946037"/>
          <a:ext cx="4351338" cy="2459263"/>
        </a:xfrm>
        <a:prstGeom prst="flowChartManualOperation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0" rIns="155427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An  observation is assigned to one of the mutually exclusive segments</a:t>
          </a:r>
        </a:p>
      </dsp:txBody>
      <dsp:txXfrm rot="5400000">
        <a:off x="8177343" y="870268"/>
        <a:ext cx="2459263" cy="2610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2AC3-DE3A-4A2C-9DFC-CAF0794F7B5D}">
      <dsp:nvSpPr>
        <dsp:cNvPr id="0" name=""/>
        <dsp:cNvSpPr/>
      </dsp:nvSpPr>
      <dsp:spPr>
        <a:xfrm>
          <a:off x="2451" y="0"/>
          <a:ext cx="2569852" cy="4351338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 decision tree model is a collection of rules. </a:t>
          </a:r>
        </a:p>
      </dsp:txBody>
      <dsp:txXfrm>
        <a:off x="2451" y="1740535"/>
        <a:ext cx="2569852" cy="1740535"/>
      </dsp:txXfrm>
    </dsp:sp>
    <dsp:sp modelId="{379731CF-FF75-4E62-83DE-B059DF4E7005}">
      <dsp:nvSpPr>
        <dsp:cNvPr id="0" name=""/>
        <dsp:cNvSpPr/>
      </dsp:nvSpPr>
      <dsp:spPr>
        <a:xfrm>
          <a:off x="562880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53ACA1B-8B51-45C4-A0BE-856CD2B495F2}">
      <dsp:nvSpPr>
        <dsp:cNvPr id="0" name=""/>
        <dsp:cNvSpPr/>
      </dsp:nvSpPr>
      <dsp:spPr>
        <a:xfrm>
          <a:off x="2649399" y="0"/>
          <a:ext cx="2569852" cy="4351338"/>
        </a:xfrm>
        <a:prstGeom prst="roundRect">
          <a:avLst>
            <a:gd name="adj" fmla="val 10000"/>
          </a:avLst>
        </a:prstGeom>
        <a:solidFill>
          <a:srgbClr val="EB701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rules divide the observations into disjoint segments.</a:t>
          </a:r>
        </a:p>
      </dsp:txBody>
      <dsp:txXfrm>
        <a:off x="2649399" y="1740535"/>
        <a:ext cx="2569852" cy="1740535"/>
      </dsp:txXfrm>
    </dsp:sp>
    <dsp:sp modelId="{122E5167-8F30-488C-94DA-C53B11CE57C6}">
      <dsp:nvSpPr>
        <dsp:cNvPr id="0" name=""/>
        <dsp:cNvSpPr/>
      </dsp:nvSpPr>
      <dsp:spPr>
        <a:xfrm>
          <a:off x="3209828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9000" r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C856EB5-A0A8-49DD-89D4-271AC22A639D}">
      <dsp:nvSpPr>
        <dsp:cNvPr id="0" name=""/>
        <dsp:cNvSpPr/>
      </dsp:nvSpPr>
      <dsp:spPr>
        <a:xfrm>
          <a:off x="5296347" y="0"/>
          <a:ext cx="2569852" cy="435133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Distribution of the target values in the segments are noticeably different.</a:t>
          </a:r>
        </a:p>
      </dsp:txBody>
      <dsp:txXfrm>
        <a:off x="5296347" y="1740535"/>
        <a:ext cx="2569852" cy="1740535"/>
      </dsp:txXfrm>
    </dsp:sp>
    <dsp:sp modelId="{965EC8AA-5EF1-4BEE-BB95-824320267602}">
      <dsp:nvSpPr>
        <dsp:cNvPr id="0" name=""/>
        <dsp:cNvSpPr/>
      </dsp:nvSpPr>
      <dsp:spPr>
        <a:xfrm>
          <a:off x="5856776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9000" r="-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0F05ED-1988-4478-9C71-B3E022270AF1}">
      <dsp:nvSpPr>
        <dsp:cNvPr id="0" name=""/>
        <dsp:cNvSpPr/>
      </dsp:nvSpPr>
      <dsp:spPr>
        <a:xfrm>
          <a:off x="7943295" y="0"/>
          <a:ext cx="2569852" cy="43513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Also known as Recursive (Data) Partitioning in other fields (e.g., medical or public health)</a:t>
          </a:r>
        </a:p>
      </dsp:txBody>
      <dsp:txXfrm>
        <a:off x="7943295" y="1740535"/>
        <a:ext cx="2569852" cy="1740535"/>
      </dsp:txXfrm>
    </dsp:sp>
    <dsp:sp modelId="{84A87C21-A462-4161-B874-73C44A59D6BA}">
      <dsp:nvSpPr>
        <dsp:cNvPr id="0" name=""/>
        <dsp:cNvSpPr/>
      </dsp:nvSpPr>
      <dsp:spPr>
        <a:xfrm>
          <a:off x="8503724" y="261080"/>
          <a:ext cx="1448995" cy="1448995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t="-31000" b="-3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A5E54F-99EE-48F8-AB05-B6DFF8F85ABE}">
      <dsp:nvSpPr>
        <dsp:cNvPr id="0" name=""/>
        <dsp:cNvSpPr/>
      </dsp:nvSpPr>
      <dsp:spPr>
        <a:xfrm>
          <a:off x="420623" y="3481070"/>
          <a:ext cx="9674352" cy="652700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C64AC-BC3B-484F-920D-784BFAB6CAF0}">
      <dsp:nvSpPr>
        <dsp:cNvPr id="0" name=""/>
        <dsp:cNvSpPr/>
      </dsp:nvSpPr>
      <dsp:spPr>
        <a:xfrm>
          <a:off x="2831691" y="954600"/>
          <a:ext cx="6207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797" y="45720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5805" y="997063"/>
        <a:ext cx="32569" cy="6513"/>
      </dsp:txXfrm>
    </dsp:sp>
    <dsp:sp modelId="{A50BC230-B04E-4B13-8B25-31E0755211D8}">
      <dsp:nvSpPr>
        <dsp:cNvPr id="0" name=""/>
        <dsp:cNvSpPr/>
      </dsp:nvSpPr>
      <dsp:spPr>
        <a:xfrm>
          <a:off x="1326" y="150671"/>
          <a:ext cx="2832164" cy="1699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800" kern="1200" dirty="0"/>
            <a:t>Select a terminal node</a:t>
          </a:r>
        </a:p>
      </dsp:txBody>
      <dsp:txXfrm>
        <a:off x="1326" y="150671"/>
        <a:ext cx="2832164" cy="1699298"/>
      </dsp:txXfrm>
    </dsp:sp>
    <dsp:sp modelId="{04EE4EDF-BFF0-4D5D-8FA7-B164BDDC81FC}">
      <dsp:nvSpPr>
        <dsp:cNvPr id="0" name=""/>
        <dsp:cNvSpPr/>
      </dsp:nvSpPr>
      <dsp:spPr>
        <a:xfrm>
          <a:off x="1417408" y="1848170"/>
          <a:ext cx="3483562" cy="620797"/>
        </a:xfrm>
        <a:custGeom>
          <a:avLst/>
          <a:gdLst/>
          <a:ahLst/>
          <a:cxnLst/>
          <a:rect l="0" t="0" r="0" b="0"/>
          <a:pathLst>
            <a:path>
              <a:moveTo>
                <a:pt x="3483562" y="0"/>
              </a:moveTo>
              <a:lnTo>
                <a:pt x="3483562" y="327498"/>
              </a:lnTo>
              <a:lnTo>
                <a:pt x="0" y="327498"/>
              </a:lnTo>
              <a:lnTo>
                <a:pt x="0" y="620797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70591" y="2155312"/>
        <a:ext cx="177197" cy="6513"/>
      </dsp:txXfrm>
    </dsp:sp>
    <dsp:sp modelId="{9851F5AE-DD87-4D44-A07F-615CB22563FD}">
      <dsp:nvSpPr>
        <dsp:cNvPr id="0" name=""/>
        <dsp:cNvSpPr/>
      </dsp:nvSpPr>
      <dsp:spPr>
        <a:xfrm>
          <a:off x="3484888" y="150671"/>
          <a:ext cx="2832164" cy="1699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/>
            <a:t>Trace the decision rule that runs from the Root Node to the terminal node</a:t>
          </a:r>
        </a:p>
      </dsp:txBody>
      <dsp:txXfrm>
        <a:off x="3484888" y="150671"/>
        <a:ext cx="2832164" cy="1699298"/>
      </dsp:txXfrm>
    </dsp:sp>
    <dsp:sp modelId="{60B7E863-CDF7-4859-A82C-B1CD199308BF}">
      <dsp:nvSpPr>
        <dsp:cNvPr id="0" name=""/>
        <dsp:cNvSpPr/>
      </dsp:nvSpPr>
      <dsp:spPr>
        <a:xfrm>
          <a:off x="2831691" y="3305297"/>
          <a:ext cx="6207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0797" y="45720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5805" y="3347760"/>
        <a:ext cx="32569" cy="6513"/>
      </dsp:txXfrm>
    </dsp:sp>
    <dsp:sp modelId="{B4F5EBCB-1B6E-4738-83C5-30057E598376}">
      <dsp:nvSpPr>
        <dsp:cNvPr id="0" name=""/>
        <dsp:cNvSpPr/>
      </dsp:nvSpPr>
      <dsp:spPr>
        <a:xfrm>
          <a:off x="1326" y="2501367"/>
          <a:ext cx="2832164" cy="1699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400" kern="1200" dirty="0"/>
            <a:t>Describe the terminal node by the decision rule</a:t>
          </a:r>
        </a:p>
      </dsp:txBody>
      <dsp:txXfrm>
        <a:off x="1326" y="2501367"/>
        <a:ext cx="2832164" cy="1699298"/>
      </dsp:txXfrm>
    </dsp:sp>
    <dsp:sp modelId="{EDF3EBCB-E983-458D-AD5B-342816C3101F}">
      <dsp:nvSpPr>
        <dsp:cNvPr id="0" name=""/>
        <dsp:cNvSpPr/>
      </dsp:nvSpPr>
      <dsp:spPr>
        <a:xfrm>
          <a:off x="3484888" y="2501367"/>
          <a:ext cx="2832164" cy="16992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kern="1200" dirty="0"/>
            <a:t>Simplify the decision path, if necessary, by mathematically resolving any logical redundancy</a:t>
          </a:r>
        </a:p>
      </dsp:txBody>
      <dsp:txXfrm>
        <a:off x="3484888" y="2501367"/>
        <a:ext cx="2832164" cy="16992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6E5A6-7508-4838-AF4C-BB69D1930E0B}">
      <dsp:nvSpPr>
        <dsp:cNvPr id="0" name=""/>
        <dsp:cNvSpPr/>
      </dsp:nvSpPr>
      <dsp:spPr>
        <a:xfrm>
          <a:off x="2681358" y="-197781"/>
          <a:ext cx="1926654" cy="1444993"/>
        </a:xfrm>
        <a:prstGeom prst="roundRect">
          <a:avLst/>
        </a:prstGeom>
        <a:solidFill>
          <a:schemeClr val="bg1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Consider target values in a parent node</a:t>
          </a:r>
        </a:p>
      </dsp:txBody>
      <dsp:txXfrm>
        <a:off x="2751897" y="-127242"/>
        <a:ext cx="1785576" cy="1303915"/>
      </dsp:txXfrm>
    </dsp:sp>
    <dsp:sp modelId="{688883D8-1417-4AB3-8A46-BC316CA6F55B}">
      <dsp:nvSpPr>
        <dsp:cNvPr id="0" name=""/>
        <dsp:cNvSpPr/>
      </dsp:nvSpPr>
      <dsp:spPr>
        <a:xfrm>
          <a:off x="1692496" y="524714"/>
          <a:ext cx="3904379" cy="3904379"/>
        </a:xfrm>
        <a:custGeom>
          <a:avLst/>
          <a:gdLst/>
          <a:ahLst/>
          <a:cxnLst/>
          <a:rect l="0" t="0" r="0" b="0"/>
          <a:pathLst>
            <a:path>
              <a:moveTo>
                <a:pt x="3017878" y="316539"/>
              </a:moveTo>
              <a:arcTo wR="1952189" hR="1952189" stAng="18185146" swAng="63734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C963-4CEB-4462-8C81-76A70091ABBE}">
      <dsp:nvSpPr>
        <dsp:cNvPr id="0" name=""/>
        <dsp:cNvSpPr/>
      </dsp:nvSpPr>
      <dsp:spPr>
        <a:xfrm>
          <a:off x="4538001" y="1151148"/>
          <a:ext cx="1926654" cy="1444993"/>
        </a:xfrm>
        <a:prstGeom prst="roundRect">
          <a:avLst/>
        </a:prstGeom>
        <a:solidFill>
          <a:schemeClr val="accent5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Assume target values come from a mixture of populations</a:t>
          </a:r>
        </a:p>
      </dsp:txBody>
      <dsp:txXfrm>
        <a:off x="4608540" y="1221687"/>
        <a:ext cx="1785576" cy="1303915"/>
      </dsp:txXfrm>
    </dsp:sp>
    <dsp:sp modelId="{8702F761-B87A-4ABB-990B-724C8D6CB14A}">
      <dsp:nvSpPr>
        <dsp:cNvPr id="0" name=""/>
        <dsp:cNvSpPr/>
      </dsp:nvSpPr>
      <dsp:spPr>
        <a:xfrm>
          <a:off x="1692496" y="524714"/>
          <a:ext cx="3904379" cy="3904379"/>
        </a:xfrm>
        <a:custGeom>
          <a:avLst/>
          <a:gdLst/>
          <a:ahLst/>
          <a:cxnLst/>
          <a:rect l="0" t="0" r="0" b="0"/>
          <a:pathLst>
            <a:path>
              <a:moveTo>
                <a:pt x="3885478" y="2223187"/>
              </a:moveTo>
              <a:arcTo wR="1952189" hR="1952189" stAng="478764" swAng="81468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4A8FE-7B7C-4D4B-8F01-41FDF2FD2A98}">
      <dsp:nvSpPr>
        <dsp:cNvPr id="0" name=""/>
        <dsp:cNvSpPr/>
      </dsp:nvSpPr>
      <dsp:spPr>
        <a:xfrm>
          <a:off x="3828827" y="3333762"/>
          <a:ext cx="1926654" cy="1444993"/>
        </a:xfrm>
        <a:prstGeom prst="round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Create a rule to divide these values into two child nodes</a:t>
          </a:r>
        </a:p>
      </dsp:txBody>
      <dsp:txXfrm>
        <a:off x="3899366" y="3404301"/>
        <a:ext cx="1785576" cy="1303915"/>
      </dsp:txXfrm>
    </dsp:sp>
    <dsp:sp modelId="{194CDC21-6C51-42F8-B408-FD7E4D21DF17}">
      <dsp:nvSpPr>
        <dsp:cNvPr id="0" name=""/>
        <dsp:cNvSpPr/>
      </dsp:nvSpPr>
      <dsp:spPr>
        <a:xfrm>
          <a:off x="1692496" y="524714"/>
          <a:ext cx="3904379" cy="3904379"/>
        </a:xfrm>
        <a:custGeom>
          <a:avLst/>
          <a:gdLst/>
          <a:ahLst/>
          <a:cxnLst/>
          <a:rect l="0" t="0" r="0" b="0"/>
          <a:pathLst>
            <a:path>
              <a:moveTo>
                <a:pt x="2062889" y="3901238"/>
              </a:moveTo>
              <a:arcTo wR="1952189" hR="1952189" stAng="5204957" swAng="390086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59A00-BE2A-4AF5-A117-BE6E5DFD0A6B}">
      <dsp:nvSpPr>
        <dsp:cNvPr id="0" name=""/>
        <dsp:cNvSpPr/>
      </dsp:nvSpPr>
      <dsp:spPr>
        <a:xfrm>
          <a:off x="1533890" y="3333762"/>
          <a:ext cx="1926654" cy="1444993"/>
        </a:xfrm>
        <a:prstGeom prst="round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Make target distribution across two child nodes more different</a:t>
          </a:r>
        </a:p>
      </dsp:txBody>
      <dsp:txXfrm>
        <a:off x="1604429" y="3404301"/>
        <a:ext cx="1785576" cy="1303915"/>
      </dsp:txXfrm>
    </dsp:sp>
    <dsp:sp modelId="{DF97618B-D9FA-4CE1-B6A2-E14C2836F7BC}">
      <dsp:nvSpPr>
        <dsp:cNvPr id="0" name=""/>
        <dsp:cNvSpPr/>
      </dsp:nvSpPr>
      <dsp:spPr>
        <a:xfrm>
          <a:off x="1692496" y="524714"/>
          <a:ext cx="3904379" cy="3904379"/>
        </a:xfrm>
        <a:custGeom>
          <a:avLst/>
          <a:gdLst/>
          <a:ahLst/>
          <a:cxnLst/>
          <a:rect l="0" t="0" r="0" b="0"/>
          <a:pathLst>
            <a:path>
              <a:moveTo>
                <a:pt x="136555" y="2669489"/>
              </a:moveTo>
              <a:arcTo wR="1952189" hR="1952189" stAng="9506556" swAng="814680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B3074-58AE-427D-8345-C9DCE52B3146}">
      <dsp:nvSpPr>
        <dsp:cNvPr id="0" name=""/>
        <dsp:cNvSpPr/>
      </dsp:nvSpPr>
      <dsp:spPr>
        <a:xfrm>
          <a:off x="824716" y="1151148"/>
          <a:ext cx="1926654" cy="1444993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Each child node later becomes a parent</a:t>
          </a:r>
        </a:p>
      </dsp:txBody>
      <dsp:txXfrm>
        <a:off x="895255" y="1221687"/>
        <a:ext cx="1785576" cy="1303915"/>
      </dsp:txXfrm>
    </dsp:sp>
    <dsp:sp modelId="{14F651B3-C134-485C-9ACA-5339F24F7D81}">
      <dsp:nvSpPr>
        <dsp:cNvPr id="0" name=""/>
        <dsp:cNvSpPr/>
      </dsp:nvSpPr>
      <dsp:spPr>
        <a:xfrm>
          <a:off x="1692496" y="524714"/>
          <a:ext cx="3904379" cy="3904379"/>
        </a:xfrm>
        <a:custGeom>
          <a:avLst/>
          <a:gdLst/>
          <a:ahLst/>
          <a:cxnLst/>
          <a:rect l="0" t="0" r="0" b="0"/>
          <a:pathLst>
            <a:path>
              <a:moveTo>
                <a:pt x="603255" y="541012"/>
              </a:moveTo>
              <a:arcTo wR="1952189" hR="1952189" stAng="13577511" swAng="637343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5977A-2EEF-46ED-9646-046AF610D090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Categorical Target Variable</a:t>
          </a:r>
          <a:endParaRPr lang="en-US" sz="3000" kern="1200" dirty="0"/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300" kern="1200" dirty="0"/>
            <a:t>Entropy: </a:t>
          </a:r>
          <a14:m xmlns:a14="http://schemas.microsoft.com/office/drawing/2010/main">
            <m:oMath xmlns:m="http://schemas.openxmlformats.org/officeDocument/2006/math">
              <m:r>
                <a:rPr lang="en-US" sz="2300" i="1" kern="1200">
                  <a:latin typeface="Cambria Math" panose="02040503050406030204" pitchFamily="18" charset="0"/>
                </a:rPr>
                <m:t>−</m:t>
              </m:r>
              <m:nary>
                <m:naryPr>
                  <m:chr m:val="∑"/>
                  <m:ctrlPr>
                    <a:rPr lang="en-US" sz="2300" i="1" kern="120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2300" i="1" kern="1200">
                      <a:latin typeface="Cambria Math" panose="02040503050406030204" pitchFamily="18" charset="0"/>
                    </a:rPr>
                    <m:t>𝑗</m:t>
                  </m:r>
                  <m:r>
                    <a:rPr lang="en-US" sz="2300" i="1" kern="120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2300" i="1" kern="1200">
                      <a:latin typeface="Cambria Math" panose="02040503050406030204" pitchFamily="18" charset="0"/>
                    </a:rPr>
                    <m:t>𝑘</m:t>
                  </m:r>
                </m:sup>
                <m:e>
                  <m:sSub>
                    <m:sSub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  <m:func>
                    <m:funcPr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funcPr>
                    <m:fName>
                      <m:sSub>
                        <m:sSubPr>
                          <m:ctrlPr>
                            <a:rPr lang="en-US" sz="23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kern="12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300" b="0" i="1" kern="12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fName>
                    <m:e>
                      <m:d>
                        <m:dPr>
                          <m:ctrlPr>
                            <a:rPr lang="en-US" sz="2300" i="1" kern="12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 kern="12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 kern="120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300" i="1" kern="120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e>
                  </m:func>
                </m:e>
              </m:nary>
            </m:oMath>
          </a14:m>
          <a:endParaRPr lang="en-US" sz="2300" kern="1200" dirty="0"/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300" kern="1200" dirty="0"/>
            <a:t>Gini Index: </a:t>
          </a:r>
          <a14:m xmlns:a14="http://schemas.microsoft.com/office/drawing/2010/main">
            <m:oMath xmlns:m="http://schemas.openxmlformats.org/officeDocument/2006/math">
              <m:r>
                <a:rPr lang="en-US" sz="2300" b="0" i="1" kern="1200" smtClean="0">
                  <a:latin typeface="Cambria Math" panose="02040503050406030204" pitchFamily="18" charset="0"/>
                </a:rPr>
                <m:t>1−</m:t>
              </m:r>
              <m:nary>
                <m:naryPr>
                  <m:chr m:val="∑"/>
                  <m:ctrlPr>
                    <a:rPr lang="en-US" sz="23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23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𝑘</m:t>
                  </m:r>
                </m:sup>
                <m:e>
                  <m:sSubSup>
                    <m:sSubSupPr>
                      <m:ctrlPr>
                        <a:rPr lang="en-US" sz="2300" b="0" i="1" kern="1200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  <m:sub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  <m:sup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</m:e>
              </m:nary>
            </m:oMath>
          </a14:m>
          <a:endParaRPr lang="en-US" sz="2300" kern="1200" dirty="0"/>
        </a:p>
      </dsp:txBody>
      <dsp:txXfrm>
        <a:off x="2310275" y="0"/>
        <a:ext cx="8205324" cy="2071559"/>
      </dsp:txXfrm>
    </dsp:sp>
    <dsp:sp modelId="{61003ED2-06ED-4E78-8F28-E84CB24580DF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D0901-AC75-4B5E-9A1D-5B7C9049DF9C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Interval Target Variable</a:t>
          </a:r>
          <a:endParaRPr lang="en-US" sz="3000" kern="1200" dirty="0"/>
        </a:p>
        <a:p>
          <a:pPr marL="228600" lvl="1" indent="-228600" algn="l" defTabSz="1022350">
            <a:lnSpc>
              <a:spcPct val="15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2300" kern="1200" dirty="0"/>
            <a:t>Residual Sum of Squares: </a:t>
          </a:r>
          <a14:m xmlns:a14="http://schemas.microsoft.com/office/drawing/2010/main">
            <m:oMath xmlns:m="http://schemas.openxmlformats.org/officeDocument/2006/math">
              <m:nary>
                <m:naryPr>
                  <m:chr m:val="∑"/>
                  <m:supHide m:val="on"/>
                  <m:ctrlPr>
                    <a:rPr lang="en-US" sz="230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sty m:val="p"/>
                      <m:brk m:alnAt="7"/>
                    </m:rPr>
                    <a:rPr lang="en-US" sz="2300" b="0" i="0" kern="1200" smtClean="0">
                      <a:latin typeface="Cambria Math" panose="02040503050406030204" pitchFamily="18" charset="0"/>
                    </a:rPr>
                    <m:t>c</m:t>
                  </m:r>
                  <m:r>
                    <m:rPr>
                      <m:sty m:val="p"/>
                    </m:rPr>
                    <a:rPr lang="en-US" sz="2300" b="0" i="0" kern="1200" smtClean="0">
                      <a:latin typeface="Cambria Math" panose="02040503050406030204" pitchFamily="18" charset="0"/>
                    </a:rPr>
                    <m:t>ase</m:t>
                  </m:r>
                  <m:r>
                    <m:rPr>
                      <m:brk m:alnAt="7"/>
                    </m:rPr>
                    <a:rPr lang="en-US" sz="2300" b="0" i="1" kern="1200" smtClean="0">
                      <a:latin typeface="Cambria Math" panose="02040503050406030204" pitchFamily="18" charset="0"/>
                    </a:rPr>
                    <m:t> </m:t>
                  </m:r>
                  <m:r>
                    <a:rPr lang="en-US" sz="2300" b="0" i="1" kern="1200" smtClean="0">
                      <a:latin typeface="Cambria Math" panose="02040503050406030204" pitchFamily="18" charset="0"/>
                    </a:rPr>
                    <m:t>𝑗</m:t>
                  </m:r>
                </m:sub>
                <m:sup/>
                <m:e>
                  <m:sSup>
                    <m:sSupPr>
                      <m:ctrlPr>
                        <a:rPr lang="en-US" sz="230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lang="en-US" sz="2300" i="1" kern="120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 kern="12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b="0" i="1" kern="120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300" b="0" i="1" kern="12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300" b="0" i="1" kern="120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300" b="0" i="1" kern="120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3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b="0" i="1" kern="120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300" b="0" i="1" kern="120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kern="120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b>
                          </m:sSub>
                        </m:e>
                      </m:d>
                    </m:e>
                    <m:sup>
                      <m:r>
                        <a:rPr lang="en-US" sz="23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e>
              </m:nary>
            </m:oMath>
          </a14:m>
          <a:r>
            <a:rPr lang="en-US" sz="2300" kern="1200" dirty="0"/>
            <a:t> where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300" i="1" kern="120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̅"/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</m:e>
                <m:sub>
                  <m:d>
                    <m:dPr>
                      <m:begChr m:val="["/>
                      <m:endChr m:val="]"/>
                      <m:ctrlPr>
                        <a:rPr lang="en-US" sz="2300" i="1" kern="120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300" i="1" kern="120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</m:sub>
              </m:sSub>
            </m:oMath>
          </a14:m>
          <a:r>
            <a:rPr lang="en-US" sz="2300" kern="1200" dirty="0"/>
            <a:t> is the mean of the target variable in the node that case </a:t>
          </a:r>
          <a:r>
            <a:rPr lang="en-US" sz="2300" i="1" kern="1200" dirty="0"/>
            <a:t>j</a:t>
          </a:r>
          <a:r>
            <a:rPr lang="en-US" sz="2300" kern="1200" dirty="0"/>
            <a:t> belongs to</a:t>
          </a:r>
        </a:p>
      </dsp:txBody>
      <dsp:txXfrm>
        <a:off x="2310275" y="2278715"/>
        <a:ext cx="8205324" cy="2071559"/>
      </dsp:txXfrm>
    </dsp:sp>
    <dsp:sp modelId="{E929ED3E-F773-485C-8742-476E4ACFCFD6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94644-48EE-4172-9BC6-BA3686C61004}">
      <dsp:nvSpPr>
        <dsp:cNvPr id="0" name=""/>
        <dsp:cNvSpPr/>
      </dsp:nvSpPr>
      <dsp:spPr>
        <a:xfrm>
          <a:off x="1253" y="0"/>
          <a:ext cx="32588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Pure or Constant Node</a:t>
          </a:r>
        </a:p>
      </dsp:txBody>
      <dsp:txXfrm>
        <a:off x="1253" y="0"/>
        <a:ext cx="3258870" cy="1305401"/>
      </dsp:txXfrm>
    </dsp:sp>
    <dsp:sp modelId="{0EFCF25F-3145-4E09-A7A4-2584C2D5CDFE}">
      <dsp:nvSpPr>
        <dsp:cNvPr id="0" name=""/>
        <dsp:cNvSpPr/>
      </dsp:nvSpPr>
      <dsp:spPr>
        <a:xfrm>
          <a:off x="327140" y="1306676"/>
          <a:ext cx="2607096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kern="1200" dirty="0"/>
            <a:t>The target variable is constant in the parent node</a:t>
          </a:r>
        </a:p>
      </dsp:txBody>
      <dsp:txXfrm>
        <a:off x="365567" y="1345103"/>
        <a:ext cx="2530242" cy="1235133"/>
      </dsp:txXfrm>
    </dsp:sp>
    <dsp:sp modelId="{C19B5025-803B-4C9B-99DC-BF5502C754C0}">
      <dsp:nvSpPr>
        <dsp:cNvPr id="0" name=""/>
        <dsp:cNvSpPr/>
      </dsp:nvSpPr>
      <dsp:spPr>
        <a:xfrm>
          <a:off x="327140" y="2820508"/>
          <a:ext cx="2607096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kern="1200" dirty="0"/>
            <a:t>All predictors are constant in the parent node</a:t>
          </a:r>
        </a:p>
      </dsp:txBody>
      <dsp:txXfrm>
        <a:off x="365567" y="2858935"/>
        <a:ext cx="2530242" cy="1235133"/>
      </dsp:txXfrm>
    </dsp:sp>
    <dsp:sp modelId="{88768DCD-BD1D-4FFB-91BC-260C1B0CD3F8}">
      <dsp:nvSpPr>
        <dsp:cNvPr id="0" name=""/>
        <dsp:cNvSpPr/>
      </dsp:nvSpPr>
      <dsp:spPr>
        <a:xfrm>
          <a:off x="3504539" y="0"/>
          <a:ext cx="32588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Tree Size Limit</a:t>
          </a:r>
        </a:p>
      </dsp:txBody>
      <dsp:txXfrm>
        <a:off x="3504539" y="0"/>
        <a:ext cx="3258870" cy="1305401"/>
      </dsp:txXfrm>
    </dsp:sp>
    <dsp:sp modelId="{9B320F07-B76F-40C3-90B8-D728C863EF89}">
      <dsp:nvSpPr>
        <dsp:cNvPr id="0" name=""/>
        <dsp:cNvSpPr/>
      </dsp:nvSpPr>
      <dsp:spPr>
        <a:xfrm>
          <a:off x="3830426" y="1306676"/>
          <a:ext cx="2607096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Reached the </a:t>
          </a:r>
          <a:r>
            <a:rPr lang="en-US" sz="1900" i="1" kern="1200" dirty="0"/>
            <a:t>maximum tree depth</a:t>
          </a:r>
          <a:endParaRPr lang="en-US" sz="1900" kern="1200" dirty="0"/>
        </a:p>
      </dsp:txBody>
      <dsp:txXfrm>
        <a:off x="3868853" y="1345103"/>
        <a:ext cx="2530242" cy="1235133"/>
      </dsp:txXfrm>
    </dsp:sp>
    <dsp:sp modelId="{37B51210-1185-409A-AA2D-2F941C8959E2}">
      <dsp:nvSpPr>
        <dsp:cNvPr id="0" name=""/>
        <dsp:cNvSpPr/>
      </dsp:nvSpPr>
      <dsp:spPr>
        <a:xfrm>
          <a:off x="3830426" y="2820508"/>
          <a:ext cx="2607096" cy="13119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Obtained the </a:t>
          </a:r>
          <a:r>
            <a:rPr lang="en-US" sz="1900" i="1" kern="1200" dirty="0"/>
            <a:t>maximum number of leaf nodes</a:t>
          </a:r>
          <a:endParaRPr lang="en-US" sz="1900" kern="1200" dirty="0"/>
        </a:p>
      </dsp:txBody>
      <dsp:txXfrm>
        <a:off x="3868853" y="2858935"/>
        <a:ext cx="2530242" cy="1235133"/>
      </dsp:txXfrm>
    </dsp:sp>
    <dsp:sp modelId="{E2BA705C-24EE-4235-9165-03B63674E091}">
      <dsp:nvSpPr>
        <dsp:cNvPr id="0" name=""/>
        <dsp:cNvSpPr/>
      </dsp:nvSpPr>
      <dsp:spPr>
        <a:xfrm>
          <a:off x="7007825" y="0"/>
          <a:ext cx="32588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Data Privacy</a:t>
          </a:r>
        </a:p>
      </dsp:txBody>
      <dsp:txXfrm>
        <a:off x="7007825" y="0"/>
        <a:ext cx="3258870" cy="1305401"/>
      </dsp:txXfrm>
    </dsp:sp>
    <dsp:sp modelId="{331AD46E-0644-42FE-A3E4-A36C1D2D421F}">
      <dsp:nvSpPr>
        <dsp:cNvPr id="0" name=""/>
        <dsp:cNvSpPr/>
      </dsp:nvSpPr>
      <dsp:spPr>
        <a:xfrm>
          <a:off x="7333712" y="1305935"/>
          <a:ext cx="2607096" cy="14031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 parent node </a:t>
          </a:r>
          <a:r>
            <a:rPr lang="en-US" sz="1900" u="sng" kern="1200" dirty="0"/>
            <a:t>has</a:t>
          </a:r>
          <a:r>
            <a:rPr lang="en-US" sz="1900" kern="1200" dirty="0"/>
            <a:t> less than the</a:t>
          </a:r>
          <a:r>
            <a:rPr lang="en-US" sz="1900" i="1" kern="1200" dirty="0"/>
            <a:t> minimum parent node size</a:t>
          </a:r>
          <a:r>
            <a:rPr lang="en-US" sz="1900" kern="1200" dirty="0"/>
            <a:t> (a.k.a. </a:t>
          </a:r>
          <a:r>
            <a:rPr lang="en-US" sz="1900" i="1" kern="1200" dirty="0"/>
            <a:t>minimum split size</a:t>
          </a:r>
          <a:r>
            <a:rPr lang="en-US" sz="1900" kern="1200" dirty="0"/>
            <a:t>)</a:t>
          </a:r>
        </a:p>
      </dsp:txBody>
      <dsp:txXfrm>
        <a:off x="7374808" y="1347031"/>
        <a:ext cx="2524904" cy="1320944"/>
      </dsp:txXfrm>
    </dsp:sp>
    <dsp:sp modelId="{01B7FBDC-855A-477D-91B4-870273A7AAD1}">
      <dsp:nvSpPr>
        <dsp:cNvPr id="0" name=""/>
        <dsp:cNvSpPr/>
      </dsp:nvSpPr>
      <dsp:spPr>
        <a:xfrm>
          <a:off x="7373184" y="2924939"/>
          <a:ext cx="2528153" cy="12082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900" kern="1200" dirty="0"/>
            <a:t>A child node </a:t>
          </a:r>
          <a:r>
            <a:rPr lang="en-US" sz="1900" u="sng" kern="1200" dirty="0"/>
            <a:t>will have</a:t>
          </a:r>
          <a:r>
            <a:rPr lang="en-US" sz="1900" kern="1200" dirty="0"/>
            <a:t> less than the </a:t>
          </a:r>
          <a:r>
            <a:rPr lang="en-US" sz="1900" i="1" kern="1200" dirty="0"/>
            <a:t>minimum child node size </a:t>
          </a:r>
          <a:r>
            <a:rPr lang="en-US" sz="1900" kern="1200" dirty="0"/>
            <a:t>(a.k.a. </a:t>
          </a:r>
          <a:r>
            <a:rPr lang="en-US" sz="1900" i="1" kern="1200" dirty="0"/>
            <a:t>minimum leaf size</a:t>
          </a:r>
          <a:r>
            <a:rPr lang="en-US" sz="1900" kern="1200" dirty="0"/>
            <a:t>)</a:t>
          </a:r>
        </a:p>
      </dsp:txBody>
      <dsp:txXfrm>
        <a:off x="7408574" y="2960329"/>
        <a:ext cx="2457373" cy="1137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18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31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71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540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0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89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410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90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477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456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67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28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00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75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559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13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68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820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35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43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166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6464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578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320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955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71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394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35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8649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83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67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978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2685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53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12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91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48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117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816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93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4621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57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45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768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92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7721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317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60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867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178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43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232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098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32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78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971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860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4992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6232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087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873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10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2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9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05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80AE8-7F62-451C-B0D4-2A09743ABD1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ED0A-8E45-47B5-8DC0-0717463208B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A489D-D087-4CE2-847F-015B36BF5A14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57868-F35D-4453-8B24-8D27DE48B08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7871-6BE4-40B4-82F8-5E73D6E11CC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ADB9B-36B5-4E68-A769-01D4BEBDFA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1067-D8E1-4C5B-B0A0-87BFCEBEF002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520BA-FD9D-4DB5-8842-E23BE560BE7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BAC1C-D064-445C-AE6F-8AA8F79A296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10D11-9507-4150-B10C-D0F08A9A488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5FA63-08C2-481D-AE0E-8F8CAAC0ED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5F9DD-095E-4443-BE85-01912AC3AEB3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web.stanford.edu/~jhf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aDy6mzbS8rs" TargetMode="External"/><Relationship Id="rId5" Type="http://schemas.openxmlformats.org/officeDocument/2006/relationships/hyperlink" Target="http://statweb.stanford.edu/~olshen/" TargetMode="External"/><Relationship Id="rId4" Type="http://schemas.openxmlformats.org/officeDocument/2006/relationships/hyperlink" Target="http://vcresearch.berkeley.edu/faculty/charles-ston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0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si.cuny.edu/~imberman/ai/Entropy%20and%20Information%20Gain.ht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nlab.org/_media/tutorials/infogain11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bike-sharing-demand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hyperlink" Target="http://archive.ics.uci.edu/ml/datasets/Bike+Sharing+Datase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5, February 18,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VALUE: Value of current property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YOJ: Number of years at present job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2AD3B-A23C-4016-A41E-F4A6387B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279506"/>
            <a:ext cx="23050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63461" y="5289918"/>
            <a:ext cx="276372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5BE999-3B37-4711-85CC-86FF2719E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1271"/>
            <a:ext cx="4979534" cy="337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99AA79-A3EE-4978-A335-271669F8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1871271"/>
            <a:ext cx="4979534" cy="33789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3EDE09-6038-4348-A417-BCAB968FEF2F}"/>
              </a:ext>
            </a:extLst>
          </p:cNvPr>
          <p:cNvCxnSpPr/>
          <p:nvPr/>
        </p:nvCxnSpPr>
        <p:spPr>
          <a:xfrm>
            <a:off x="1455576" y="4136571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EB73E-2731-47C7-B121-67EF9792EB30}"/>
              </a:ext>
            </a:extLst>
          </p:cNvPr>
          <p:cNvCxnSpPr/>
          <p:nvPr/>
        </p:nvCxnSpPr>
        <p:spPr>
          <a:xfrm>
            <a:off x="6861111" y="4136571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573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9205B-D477-407B-B315-5E802D0C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1609"/>
            <a:ext cx="5029200" cy="336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DELINQ: Number of delinquent credit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921609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When DELINQ is missing or equals to 0, the default rates are lower than the average.</a:t>
            </a:r>
          </a:p>
          <a:p>
            <a:r>
              <a:rPr lang="en-US" dirty="0"/>
              <a:t>When DELINQ </a:t>
            </a:r>
            <a:r>
              <a:rPr lang="en-US" dirty="0">
                <a:sym typeface="Symbol MT" panose="05050102010706020507" pitchFamily="18" charset="2"/>
              </a:rPr>
              <a:t></a:t>
            </a:r>
            <a:r>
              <a:rPr lang="en-US" dirty="0"/>
              <a:t> 1, the default rates steadily increase above the average as DELINQ increases.</a:t>
            </a:r>
          </a:p>
          <a:p>
            <a:r>
              <a:rPr lang="en-US" dirty="0"/>
              <a:t>When DELINQ </a:t>
            </a:r>
            <a:r>
              <a:rPr lang="en-US" dirty="0">
                <a:sym typeface="Symbol MT" panose="05050102010706020507" pitchFamily="18" charset="2"/>
              </a:rPr>
              <a:t></a:t>
            </a:r>
            <a:r>
              <a:rPr lang="en-US" dirty="0"/>
              <a:t> 6, the default rates stays constantly at 100%.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88FDF-F22A-4587-B991-2BFE83741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1953F-3FE3-4E78-9C67-6748EFD72B40}"/>
              </a:ext>
            </a:extLst>
          </p:cNvPr>
          <p:cNvCxnSpPr/>
          <p:nvPr/>
        </p:nvCxnSpPr>
        <p:spPr>
          <a:xfrm>
            <a:off x="1455576" y="4254759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25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228723-E6BC-4780-B4D2-A3CCF451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96" y="1991155"/>
            <a:ext cx="5029200" cy="3378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7FAB3-985A-49CE-A159-0849DAB17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91155"/>
            <a:ext cx="5029200" cy="3387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DEROG: Number of major derogatory reports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NINQ: Number of recent credit inquiries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B4F52-D032-4888-B877-C5079876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199" y="5430824"/>
            <a:ext cx="347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DEROG = -1 or 0 versus DEROG </a:t>
            </a:r>
            <a:r>
              <a:rPr lang="en-US" dirty="0">
                <a:sym typeface="Symbol MT" panose="05050102010706020507" pitchFamily="18" charset="2"/>
              </a:rPr>
              <a:t></a:t>
            </a:r>
            <a:r>
              <a:rPr lang="en-US" dirty="0"/>
              <a:t>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1236" y="5430824"/>
            <a:ext cx="501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NINQ = -1,0, or 1 versus NINQ </a:t>
            </a:r>
            <a:r>
              <a:rPr lang="en-US" dirty="0">
                <a:sym typeface="Symbol MT" panose="05050102010706020507" pitchFamily="18" charset="2"/>
              </a:rPr>
              <a:t></a:t>
            </a:r>
            <a:r>
              <a:rPr lang="en-US" dirty="0"/>
              <a:t> 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A60C0A-76D2-46A7-88C7-668AC1FF190D}"/>
              </a:ext>
            </a:extLst>
          </p:cNvPr>
          <p:cNvCxnSpPr>
            <a:cxnSpLocks/>
          </p:cNvCxnSpPr>
          <p:nvPr/>
        </p:nvCxnSpPr>
        <p:spPr>
          <a:xfrm>
            <a:off x="1418254" y="4348065"/>
            <a:ext cx="434806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E29091-8EAF-43B2-B849-29B8B816866D}"/>
              </a:ext>
            </a:extLst>
          </p:cNvPr>
          <p:cNvCxnSpPr>
            <a:cxnSpLocks/>
          </p:cNvCxnSpPr>
          <p:nvPr/>
        </p:nvCxnSpPr>
        <p:spPr>
          <a:xfrm>
            <a:off x="6690049" y="4338734"/>
            <a:ext cx="4310743" cy="93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66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Does Decision Tree Try to Achieve?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49B2B-7C80-4EF3-9C73-B91B7A8F5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95D1A-0C01-4105-A82F-DF440424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27" y="1690688"/>
            <a:ext cx="673569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ADB7B-588E-4373-A115-9C17C1665594}"/>
              </a:ext>
            </a:extLst>
          </p:cNvPr>
          <p:cNvSpPr txBox="1"/>
          <p:nvPr/>
        </p:nvSpPr>
        <p:spPr>
          <a:xfrm>
            <a:off x="765110" y="1720840"/>
            <a:ext cx="38162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Decision Tree uses the features that shows the clearest evidence for dividing the observations into disjoint segments.</a:t>
            </a:r>
          </a:p>
          <a:p>
            <a:endParaRPr lang="en-US" sz="2200" dirty="0"/>
          </a:p>
          <a:p>
            <a:r>
              <a:rPr lang="en-US" sz="2200" dirty="0"/>
              <a:t>Decision Tree starts from the feature that shows the most amount of evidence.</a:t>
            </a:r>
          </a:p>
          <a:p>
            <a:endParaRPr lang="en-US" sz="2200" dirty="0"/>
          </a:p>
          <a:p>
            <a:r>
              <a:rPr lang="en-US" sz="2200" dirty="0"/>
              <a:t>Decision Tree uses a feature’s values to derive a splitting rule.</a:t>
            </a:r>
          </a:p>
        </p:txBody>
      </p:sp>
    </p:spTree>
    <p:extLst>
      <p:ext uri="{BB962C8B-B14F-4D97-AF65-F5344CB8AC3E}">
        <p14:creationId xmlns:p14="http://schemas.microsoft.com/office/powerpoint/2010/main" val="134847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5378"/>
            <a:ext cx="10515600" cy="120505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How are the Rules Derived?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A92FB2-CECF-4032-8D75-B4E89FD4FC2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6489" y="1841765"/>
          <a:ext cx="106368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6CB0EA-FFC3-456D-B227-63A14460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91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5378"/>
            <a:ext cx="10515600" cy="120505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Ten-Second Description of Decision Tree …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A6371A5-2EE8-42B8-8346-5F9357F1BF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4870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5F112B-C514-4DD2-864E-85BA9618A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6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in a Tree Diagram?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445EDD-0EB9-466B-862A-1FBF0B00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Explosion 1 8"/>
          <p:cNvSpPr/>
          <p:nvPr/>
        </p:nvSpPr>
        <p:spPr>
          <a:xfrm>
            <a:off x="758283" y="2007221"/>
            <a:ext cx="3389971" cy="2888164"/>
          </a:xfrm>
          <a:prstGeom prst="irregularSeal1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from Top, and Go Down!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95D1A-0C01-4105-A82F-DF4404240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427" y="1881482"/>
            <a:ext cx="6423373" cy="39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75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box in the tree diagram is called a </a:t>
            </a:r>
            <a:r>
              <a:rPr lang="en-US" b="1" dirty="0"/>
              <a:t>Node</a:t>
            </a:r>
            <a:r>
              <a:rPr lang="en-US" dirty="0"/>
              <a:t>.</a:t>
            </a:r>
          </a:p>
          <a:p>
            <a:r>
              <a:rPr lang="en-US" dirty="0"/>
              <a:t>Each line in the tree diagram is called a </a:t>
            </a:r>
            <a:r>
              <a:rPr lang="en-US" b="1" dirty="0"/>
              <a:t>Branch</a:t>
            </a:r>
            <a:r>
              <a:rPr lang="en-US" dirty="0"/>
              <a:t> or a </a:t>
            </a:r>
            <a:r>
              <a:rPr lang="en-US" b="1" dirty="0"/>
              <a:t>Split</a:t>
            </a:r>
            <a:r>
              <a:rPr lang="en-US" dirty="0"/>
              <a:t>.</a:t>
            </a:r>
          </a:p>
          <a:p>
            <a:r>
              <a:rPr lang="en-US" dirty="0"/>
              <a:t>A tree diagram is displayed in layers, the number of layers minus one is the </a:t>
            </a:r>
            <a:r>
              <a:rPr lang="en-US" b="1" dirty="0"/>
              <a:t>Depth</a:t>
            </a:r>
            <a:r>
              <a:rPr lang="en-US" dirty="0"/>
              <a:t> (</a:t>
            </a:r>
            <a:r>
              <a:rPr lang="en-US" i="1" dirty="0"/>
              <a:t>e.g., this tree has 3 layers but only 2 levels deep</a:t>
            </a:r>
            <a:r>
              <a:rPr lang="en-US" dirty="0"/>
              <a:t>)</a:t>
            </a:r>
          </a:p>
          <a:p>
            <a:r>
              <a:rPr lang="en-US" dirty="0"/>
              <a:t>The predictor used to create a branch is called the </a:t>
            </a:r>
            <a:r>
              <a:rPr lang="en-US" b="1" dirty="0"/>
              <a:t>Branching Variable</a:t>
            </a:r>
            <a:r>
              <a:rPr lang="en-US" dirty="0"/>
              <a:t> or the </a:t>
            </a:r>
            <a:r>
              <a:rPr lang="en-US" b="1" dirty="0"/>
              <a:t>Splitting Variable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DEBTINC is </a:t>
            </a:r>
            <a:r>
              <a:rPr lang="en-US" i="1" dirty="0"/>
              <a:t>the</a:t>
            </a:r>
            <a:r>
              <a:rPr lang="en-US" dirty="0"/>
              <a:t> splitting variable in the first level</a:t>
            </a:r>
          </a:p>
          <a:p>
            <a:pPr lvl="1"/>
            <a:r>
              <a:rPr lang="en-US" dirty="0"/>
              <a:t>DELINQ is </a:t>
            </a:r>
            <a:r>
              <a:rPr lang="en-US" i="1" dirty="0"/>
              <a:t>a</a:t>
            </a:r>
            <a:r>
              <a:rPr lang="en-US" dirty="0"/>
              <a:t> splitting variable in the second level and</a:t>
            </a:r>
            <a:br>
              <a:rPr lang="en-US" dirty="0"/>
            </a:br>
            <a:r>
              <a:rPr lang="en-US" dirty="0"/>
              <a:t>DEBTINC is used again as </a:t>
            </a:r>
            <a:r>
              <a:rPr lang="en-US" i="1" dirty="0"/>
              <a:t>another</a:t>
            </a:r>
            <a:r>
              <a:rPr lang="en-US" dirty="0"/>
              <a:t> splitting variable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748F6-6AAB-494F-A055-149D8F66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49C44-72D4-4379-A623-112D2F76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160" y="4348163"/>
            <a:ext cx="299364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683360-D6EF-4870-B0FF-55EEBD3F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0" y="2383632"/>
            <a:ext cx="3742050" cy="2226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448550" cy="435133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Parent Node</a:t>
            </a:r>
            <a:r>
              <a:rPr lang="en-US" dirty="0"/>
              <a:t> is a node where the branch comes from.</a:t>
            </a:r>
          </a:p>
          <a:p>
            <a:r>
              <a:rPr lang="en-US" dirty="0"/>
              <a:t>A </a:t>
            </a:r>
            <a:r>
              <a:rPr lang="en-US" b="1" dirty="0"/>
              <a:t>Child Node</a:t>
            </a:r>
            <a:r>
              <a:rPr lang="en-US" dirty="0"/>
              <a:t> is a node where the branch goes into.</a:t>
            </a:r>
          </a:p>
          <a:p>
            <a:r>
              <a:rPr lang="en-US" dirty="0"/>
              <a:t>The </a:t>
            </a:r>
            <a:r>
              <a:rPr lang="en-US" b="1" dirty="0"/>
              <a:t>Root Node</a:t>
            </a:r>
            <a:r>
              <a:rPr lang="en-US" dirty="0"/>
              <a:t> is the node where there are no branches that go into it.</a:t>
            </a:r>
          </a:p>
          <a:p>
            <a:pPr lvl="1"/>
            <a:r>
              <a:rPr lang="en-US" dirty="0"/>
              <a:t>There is only one Root Node in a Tree Diagram.</a:t>
            </a:r>
          </a:p>
          <a:p>
            <a:pPr lvl="1"/>
            <a:r>
              <a:rPr lang="en-US" dirty="0"/>
              <a:t>The Root Node is at Level 0</a:t>
            </a:r>
          </a:p>
          <a:p>
            <a:r>
              <a:rPr lang="en-US" dirty="0"/>
              <a:t>A </a:t>
            </a:r>
            <a:r>
              <a:rPr lang="en-US" b="1" dirty="0"/>
              <a:t>Terminal Node</a:t>
            </a:r>
            <a:r>
              <a:rPr lang="en-US" dirty="0"/>
              <a:t> is a node where there no branches that come from it.</a:t>
            </a:r>
            <a:endParaRPr lang="en-US" u="sn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4B1C-12E2-4778-8678-9135FE65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124824" y="3843337"/>
            <a:ext cx="4067175" cy="933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924800" y="5562600"/>
            <a:ext cx="23907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10315575" y="4776787"/>
            <a:ext cx="0" cy="7858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V="1">
            <a:off x="7353300" y="2809875"/>
            <a:ext cx="2371725" cy="18192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725025" y="2383632"/>
            <a:ext cx="1123950" cy="5683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80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Describe Terminal Nodes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659A59-8140-4DA1-8554-71BD164DF9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631838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AC7488-1AC9-42DF-964E-39208B170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422E98-3223-47EA-953F-D3E2F5E011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273" y="2629694"/>
            <a:ext cx="449046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29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5: Decision Tree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4351826" y="5987018"/>
            <a:ext cx="396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5 of the Machine Learning 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E40DC-87A6-4C6C-9F2B-F304E89F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93F96F-E5AD-4F83-84F2-1865035A06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4020" y="156177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825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Four Terminal Nodes Are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DEBTINC &lt;= 44.162 and DELINQ &lt;= 1.5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DEBTINC &lt;= 44.162 and DELINQ &gt; 1.5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dirty="0"/>
              <a:t>DEBTINC &gt; 44.162 and DEBTINC &lt;= 45.657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An equivalent rule is 44.162 &lt; DEBTINC &lt;= 45.657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DEBTINC &gt; 44.162 and DEBTINC &gt; 45.657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When DEBTINC &gt; 45.657, the condition DEBTINC &gt; 44.162 is redundant</a:t>
            </a:r>
          </a:p>
          <a:p>
            <a:pPr lvl="1">
              <a:spcBef>
                <a:spcPts val="1200"/>
              </a:spcBef>
            </a:pPr>
            <a:r>
              <a:rPr lang="en-US" dirty="0">
                <a:solidFill>
                  <a:srgbClr val="FF0000"/>
                </a:solidFill>
                <a:sym typeface="Symbol" panose="05050102010706020507" pitchFamily="18" charset="2"/>
              </a:rPr>
              <a:t>Thus, the simplified rule is DEBTINC &gt; 45.657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1E96F-33BF-4703-A3EF-F200BC859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EF482-FA73-4017-A189-202D214A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89" y="485775"/>
            <a:ext cx="449046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Four Decision Rules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A30F447-1ACA-4456-AC29-7A39E1E52E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991586"/>
              </p:ext>
            </p:extLst>
          </p:nvPr>
        </p:nvGraphicFramePr>
        <p:xfrm>
          <a:off x="838200" y="1825625"/>
          <a:ext cx="10515600" cy="3887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15">
                  <a:extLst>
                    <a:ext uri="{9D8B030D-6E8A-4147-A177-3AD203B41FA5}">
                      <a16:colId xmlns:a16="http://schemas.microsoft.com/office/drawing/2014/main" val="3050438480"/>
                    </a:ext>
                  </a:extLst>
                </a:gridCol>
                <a:gridCol w="1697925">
                  <a:extLst>
                    <a:ext uri="{9D8B030D-6E8A-4147-A177-3AD203B41FA5}">
                      <a16:colId xmlns:a16="http://schemas.microsoft.com/office/drawing/2014/main" val="370580901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403777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159311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995787063"/>
                    </a:ext>
                  </a:extLst>
                </a:gridCol>
              </a:tblGrid>
              <a:tr h="777404">
                <a:tc>
                  <a:txBody>
                    <a:bodyPr/>
                    <a:lstStyle/>
                    <a:p>
                      <a:r>
                        <a:rPr lang="en-US" dirty="0"/>
                        <a:t>Decision Rule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 Observations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% Obs.  BAD =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Predicted Class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Entropy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725509"/>
                  </a:ext>
                </a:extLst>
              </a:tr>
              <a:tr h="777404">
                <a:tc>
                  <a:txBody>
                    <a:bodyPr/>
                    <a:lstStyle/>
                    <a:p>
                      <a:r>
                        <a:rPr lang="en-US" dirty="0"/>
                        <a:t>DEBTINC ≤ 44.162 and DELINQ ≤ 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3,846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227 / 3846 = 5.90%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 =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0.324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361329"/>
                  </a:ext>
                </a:extLst>
              </a:tr>
              <a:tr h="777404">
                <a:tc>
                  <a:txBody>
                    <a:bodyPr/>
                    <a:lstStyle/>
                    <a:p>
                      <a:r>
                        <a:rPr lang="en-US" dirty="0"/>
                        <a:t>DEBTINC ≤ 44.162 and DELINQ &gt; 1.5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72 / 275 = 26.18%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 = 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0.829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396640"/>
                  </a:ext>
                </a:extLst>
              </a:tr>
              <a:tr h="777404">
                <a:tc>
                  <a:txBody>
                    <a:bodyPr/>
                    <a:lstStyle/>
                    <a:p>
                      <a:r>
                        <a:rPr lang="en-US" dirty="0"/>
                        <a:t>44.162 &lt; DEBTINC</a:t>
                      </a:r>
                    </a:p>
                    <a:p>
                      <a:r>
                        <a:rPr lang="en-US" dirty="0"/>
                        <a:t>≤ 45.657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 / 24 = 54.17%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 =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65489"/>
                  </a:ext>
                </a:extLst>
              </a:tr>
              <a:tr h="777404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DEBTINC &gt; 45.657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72 / 72 = 100%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 =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553919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D32162-41E3-4CBA-B93A-72F58C37B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944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Popular Decision Tree Algorithms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CART – </a:t>
            </a:r>
            <a:r>
              <a:rPr lang="en-US" u="sng" dirty="0"/>
              <a:t>C</a:t>
            </a:r>
            <a:r>
              <a:rPr lang="en-US" dirty="0"/>
              <a:t>lassification </a:t>
            </a:r>
            <a:r>
              <a:rPr lang="en-US" u="sng" dirty="0"/>
              <a:t>A</a:t>
            </a:r>
            <a:r>
              <a:rPr lang="en-US" dirty="0"/>
              <a:t>nd </a:t>
            </a:r>
            <a:r>
              <a:rPr lang="en-US" u="sng" dirty="0"/>
              <a:t>R</a:t>
            </a:r>
            <a:r>
              <a:rPr lang="en-US" dirty="0"/>
              <a:t>egression </a:t>
            </a:r>
            <a:r>
              <a:rPr lang="en-US" u="sng" dirty="0"/>
              <a:t>T</a:t>
            </a:r>
            <a:r>
              <a:rPr lang="en-US" dirty="0"/>
              <a:t>rees</a:t>
            </a:r>
          </a:p>
          <a:p>
            <a:pPr lvl="1"/>
            <a:r>
              <a:rPr lang="en-US" dirty="0"/>
              <a:t>Leo Breiman, Jerome Friedman, Charles J. Stone, Richard A. Olshen (1984). </a:t>
            </a:r>
            <a:r>
              <a:rPr lang="en-US" i="1" dirty="0"/>
              <a:t>Classification and Regression Trees</a:t>
            </a:r>
            <a:r>
              <a:rPr lang="en-US" dirty="0"/>
              <a:t>, Belmont, California: Wadsworth International Group.</a:t>
            </a:r>
          </a:p>
          <a:p>
            <a:pPr marL="457200" lvl="1" indent="0">
              <a:buNone/>
            </a:pPr>
            <a:endParaRPr lang="en-US" baseline="30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CHAID – </a:t>
            </a:r>
            <a:r>
              <a:rPr lang="en-US" u="sng" dirty="0"/>
              <a:t>CH</a:t>
            </a:r>
            <a:r>
              <a:rPr lang="en-US" dirty="0"/>
              <a:t>i-squared </a:t>
            </a:r>
            <a:r>
              <a:rPr lang="en-US" u="sng" dirty="0"/>
              <a:t>A</a:t>
            </a:r>
            <a:r>
              <a:rPr lang="en-US" dirty="0"/>
              <a:t>utomatic </a:t>
            </a:r>
            <a:r>
              <a:rPr lang="en-US" u="sng" dirty="0"/>
              <a:t>I</a:t>
            </a:r>
            <a:r>
              <a:rPr lang="en-US" dirty="0"/>
              <a:t>nteraction </a:t>
            </a:r>
            <a:r>
              <a:rPr lang="en-US" u="sng" dirty="0"/>
              <a:t>D</a:t>
            </a:r>
            <a:r>
              <a:rPr lang="en-US" dirty="0"/>
              <a:t>etector</a:t>
            </a:r>
          </a:p>
          <a:p>
            <a:pPr lvl="1"/>
            <a:r>
              <a:rPr lang="en-US" dirty="0"/>
              <a:t>Gordon V. Kass (1980). An Explanatory Technique for Investigating Large Quantities of Categorical Data, </a:t>
            </a:r>
            <a:r>
              <a:rPr lang="en-US" i="1" dirty="0"/>
              <a:t>Applied Statistics (Journal of the Royal Statistical Society, Series C)</a:t>
            </a:r>
            <a:r>
              <a:rPr lang="en-US" dirty="0"/>
              <a:t>, volume 29, number 2, pages 119-127.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A9E822-21E1-4CF6-A10C-0FD91623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FD5135C-CFF7-4132-9AF3-ED90C0D0CF97}"/>
              </a:ext>
            </a:extLst>
          </p:cNvPr>
          <p:cNvSpPr/>
          <p:nvPr/>
        </p:nvSpPr>
        <p:spPr>
          <a:xfrm>
            <a:off x="1130431" y="5359138"/>
            <a:ext cx="6026149" cy="997212"/>
          </a:xfrm>
          <a:prstGeom prst="wedgeEllipseCallout">
            <a:avLst>
              <a:gd name="adj1" fmla="val -8810"/>
              <a:gd name="adj2" fmla="val -61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CHAID method will use the Statistical Test based criteria.  Due to our tight class schedule, we will not cover CHAID.</a:t>
            </a:r>
          </a:p>
        </p:txBody>
      </p:sp>
    </p:spTree>
    <p:extLst>
      <p:ext uri="{BB962C8B-B14F-4D97-AF65-F5344CB8AC3E}">
        <p14:creationId xmlns:p14="http://schemas.microsoft.com/office/powerpoint/2010/main" val="2183248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History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CART algorithm was first introduced in the 1984 book by  Leo Breiman, Jerome Friedman, Charles J. Stone, and Richard A. Olshen</a:t>
            </a:r>
          </a:p>
          <a:p>
            <a:pPr lvl="1"/>
            <a:r>
              <a:rPr lang="en-US" sz="2000" dirty="0"/>
              <a:t>Leo Breiman (1928 – 2005), Professor Emeritus of Statistics at University of California, Berkeley</a:t>
            </a:r>
          </a:p>
          <a:p>
            <a:pPr lvl="1"/>
            <a:r>
              <a:rPr lang="en-US" sz="2000" dirty="0"/>
              <a:t>Jerome Friedman (1939 – ), Professor of Statistics at Stanford University, </a:t>
            </a:r>
            <a:r>
              <a:rPr lang="en-US" sz="2000" dirty="0">
                <a:hlinkClick r:id="rId3"/>
              </a:rPr>
              <a:t>https://statweb.stanford.edu/~jhf/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Charles Stone, Professor Emeritus of Statistics at University of California, Berkeley, </a:t>
            </a:r>
            <a:r>
              <a:rPr lang="en-US" sz="2000" dirty="0">
                <a:hlinkClick r:id="rId4"/>
              </a:rPr>
              <a:t>http://vcresearch.berkeley.edu/faculty/charles-stone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Richard A. Olshen (1942 – ), Professor of Health Research and Policy, Stanford University, </a:t>
            </a:r>
            <a:r>
              <a:rPr lang="en-US" sz="2000" dirty="0">
                <a:hlinkClick r:id="rId5"/>
              </a:rPr>
              <a:t>http://statweb.stanford.edu/~olshen/</a:t>
            </a:r>
            <a:r>
              <a:rPr lang="en-US" dirty="0"/>
              <a:t> </a:t>
            </a:r>
          </a:p>
          <a:p>
            <a:r>
              <a:rPr lang="en-US" dirty="0"/>
              <a:t>The first commercial software is CART</a:t>
            </a:r>
            <a:r>
              <a:rPr lang="en-US" baseline="30000" dirty="0">
                <a:sym typeface="Symbol" panose="05050102010706020507" pitchFamily="18" charset="2"/>
              </a:rPr>
              <a:t></a:t>
            </a:r>
            <a:r>
              <a:rPr lang="en-US" dirty="0">
                <a:sym typeface="Symbol" panose="05050102010706020507" pitchFamily="18" charset="2"/>
              </a:rPr>
              <a:t> of the Salford Systems</a:t>
            </a:r>
          </a:p>
          <a:p>
            <a:r>
              <a:rPr lang="en-US" dirty="0">
                <a:sym typeface="Symbol" panose="05050102010706020507" pitchFamily="18" charset="2"/>
              </a:rPr>
              <a:t>Charles Stone on Data Mining Tool CART </a:t>
            </a:r>
            <a:r>
              <a:rPr lang="en-US" sz="1400" dirty="0">
                <a:sym typeface="Symbol" panose="05050102010706020507" pitchFamily="18" charset="2"/>
              </a:rPr>
              <a:t>( </a:t>
            </a:r>
            <a:r>
              <a:rPr lang="en-US" sz="1400" dirty="0">
                <a:sym typeface="Symbol" panose="05050102010706020507" pitchFamily="18" charset="2"/>
                <a:hlinkClick r:id="rId6"/>
              </a:rPr>
              <a:t>https://www.youtube.com/watch?v=aDy6mzbS8rs</a:t>
            </a:r>
            <a:r>
              <a:rPr lang="en-US" sz="1400" dirty="0">
                <a:sym typeface="Symbol" panose="05050102010706020507" pitchFamily="18" charset="2"/>
              </a:rPr>
              <a:t> )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73688-EFEA-4209-AFFF-29306B25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3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Overview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Tree is for </a:t>
            </a:r>
            <a:r>
              <a:rPr lang="en-US" b="1" dirty="0"/>
              <a:t>categorical</a:t>
            </a:r>
            <a:r>
              <a:rPr lang="en-US" dirty="0"/>
              <a:t> target variables.</a:t>
            </a:r>
          </a:p>
          <a:p>
            <a:r>
              <a:rPr lang="en-US" dirty="0"/>
              <a:t>Regression Tree is for </a:t>
            </a:r>
            <a:r>
              <a:rPr lang="en-US" b="1" dirty="0"/>
              <a:t>interval</a:t>
            </a:r>
            <a:r>
              <a:rPr lang="en-US" dirty="0"/>
              <a:t> target variables.</a:t>
            </a:r>
          </a:p>
          <a:p>
            <a:r>
              <a:rPr lang="en-US" dirty="0"/>
              <a:t>CART is </a:t>
            </a:r>
            <a:r>
              <a:rPr lang="en-US" i="1" dirty="0"/>
              <a:t>supposed</a:t>
            </a:r>
            <a:r>
              <a:rPr lang="en-US" dirty="0"/>
              <a:t> to deal with the missing values in predictors.</a:t>
            </a:r>
          </a:p>
          <a:p>
            <a:r>
              <a:rPr lang="en-US" dirty="0"/>
              <a:t>CART should not be affected by outliers and collinearities.</a:t>
            </a:r>
          </a:p>
          <a:p>
            <a:pPr lvl="1"/>
            <a:r>
              <a:rPr lang="en-US" dirty="0"/>
              <a:t>Outliers are put aside into a separate node and are not used in splitting.</a:t>
            </a:r>
          </a:p>
          <a:p>
            <a:r>
              <a:rPr lang="en-US" dirty="0"/>
              <a:t>CART is invariant under any monotone transformation of predictors.</a:t>
            </a:r>
          </a:p>
          <a:p>
            <a:pPr lvl="1"/>
            <a:r>
              <a:rPr lang="en-US" dirty="0"/>
              <a:t>For example, taking the logarithm, the square, or the square root of predictors has no effect on the overall shape of the tree produced.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95E7D-F6CB-4AF4-A867-E9793975C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301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Technical Overview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F6B235-F30B-41A6-9D91-0274DD1035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111633"/>
              </p:ext>
            </p:extLst>
          </p:nvPr>
        </p:nvGraphicFramePr>
        <p:xfrm>
          <a:off x="2451314" y="1590261"/>
          <a:ext cx="7289372" cy="45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DB062-B83D-4178-8D89-3F4A9A64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6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Technical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the first predictor, select a value to split data in the node into two partitions.</a:t>
            </a:r>
          </a:p>
          <a:p>
            <a:pPr lvl="1"/>
            <a:r>
              <a:rPr lang="en-US" dirty="0"/>
              <a:t>Interval or Ordinal Predictors: {x: x &lt; a} and {x: x </a:t>
            </a:r>
            <a:r>
              <a:rPr lang="en-US" dirty="0">
                <a:sym typeface="Symbol" panose="05050102010706020507" pitchFamily="18" charset="2"/>
              </a:rPr>
              <a:t> a} where a is a value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Nominal Predictor: {x: x </a:t>
            </a:r>
            <a:r>
              <a:rPr lang="en-US" dirty="0">
                <a:sym typeface="Symbol MT" panose="05050102010706020507" pitchFamily="18" charset="2"/>
              </a:rPr>
              <a:t> A} and {x: x  A} where A is a subset of values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Apply the </a:t>
            </a:r>
            <a:r>
              <a:rPr lang="en-US" u="sng" dirty="0"/>
              <a:t>Goodness of Split Criterion</a:t>
            </a:r>
            <a:r>
              <a:rPr lang="en-US" dirty="0"/>
              <a:t>, calculate the impurity of the partitions, and evaluate the reduction of impurity from the parent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the split partition that results in the largest reduction of impurity and labels it the “best” split for the predictor.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F54A9-FD80-4C32-93D7-3A49E495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0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Technical 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Repeat steps 1 to 3 for each remaining predictors.  Go to step 5 when “best” splits are found for all predictors.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Ranks all the “best” split of each predictor according to the reduction in impurity achieved by each split.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Select the predictor and its split partition that most reduced the impurity of the parent node.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Assign observations to one of the two child nodes.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Determine whether the child nodes are terminal based on the Stopping Criteria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Repeat steps 1 to 8 for each non-terminal child nodes.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3318B-BE6C-4B76-80F2-CBD124E2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64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Number of Possible Splits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number of possible splits depends on the number of distinct values of a predictor in a parent node.</a:t>
                </a:r>
              </a:p>
              <a:p>
                <a:r>
                  <a:rPr lang="en-US" dirty="0"/>
                  <a:t>Suppose a predictor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distinct values in a parent node, the number of possible splits is:</a:t>
                </a:r>
              </a:p>
              <a:p>
                <a:pPr lvl="1"/>
                <a:r>
                  <a:rPr lang="en-US" dirty="0"/>
                  <a:t>Nominal: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Interval: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example, the predictor X has four distinct values: {1, 3, 5, 7}</a:t>
                </a:r>
                <a:br>
                  <a:rPr lang="en-US" dirty="0"/>
                </a:br>
                <a:r>
                  <a:rPr lang="en-US" dirty="0"/>
                  <a:t>(k= 4), then possible splits are:</a:t>
                </a:r>
              </a:p>
              <a:p>
                <a:pPr lvl="1"/>
                <a:r>
                  <a:rPr lang="en-US" dirty="0"/>
                  <a:t>Nominal (# splits = 2</a:t>
                </a:r>
                <a:r>
                  <a:rPr lang="en-US" baseline="30000" dirty="0"/>
                  <a:t>4-1</a:t>
                </a:r>
                <a:r>
                  <a:rPr lang="en-US" dirty="0"/>
                  <a:t> – 1 = 7): (1|3,5,7), (3|1,5,7), (5|1,3,7), (7|1,3,5), (1,3|5,7), (1,5|3,7), (1,7|3,5)</a:t>
                </a:r>
              </a:p>
              <a:p>
                <a:pPr lvl="1"/>
                <a:r>
                  <a:rPr lang="en-US" dirty="0"/>
                  <a:t>Interval (# splits = 4 – 1 = 3): (1|3,5,7), (1,3|5,7), (1,3,5|7)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FF84B-1BF3-4D81-9F10-FA3D8FBDB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90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Impurity 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E2879AE-4F52-4CF1-B4C3-68A60E76FB9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2E2879AE-4F52-4CF1-B4C3-68A60E76FB9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883344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51D74-AAA2-4982-AB5F-970E83FBD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76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Getting Started: Predict Mortgage Default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0" y="1690688"/>
            <a:ext cx="5072743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A loan officer needs a rule-based decision scheme to predict the likelihood of default.</a:t>
            </a:r>
          </a:p>
          <a:p>
            <a:pPr>
              <a:lnSpc>
                <a:spcPct val="110000"/>
              </a:lnSpc>
            </a:pPr>
            <a:r>
              <a:rPr lang="en-US" dirty="0"/>
              <a:t>A rule-based decision is like this: </a:t>
            </a:r>
            <a:r>
              <a:rPr lang="en-US" i="1" dirty="0"/>
              <a:t>If an application exhibits these characteristics, then the likelihood of default is p%</a:t>
            </a:r>
            <a:r>
              <a:rPr lang="en-US" dirty="0"/>
              <a:t>.</a:t>
            </a:r>
          </a:p>
          <a:p>
            <a:pPr>
              <a:lnSpc>
                <a:spcPct val="110000"/>
              </a:lnSpc>
            </a:pPr>
            <a:r>
              <a:rPr lang="en-US" dirty="0"/>
              <a:t>In other words, the loan officer will construct a sketch of an applicant who has a high likelihood to default a loan.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C7487-C8F2-4B66-BDF2-8F922293A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6A548DB-D454-4580-BF3C-1ACF848E0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686441"/>
              </p:ext>
            </p:extLst>
          </p:nvPr>
        </p:nvGraphicFramePr>
        <p:xfrm>
          <a:off x="838200" y="1573132"/>
          <a:ext cx="4808114" cy="4586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E98306-F912-4463-95B7-544908BDA9B7}"/>
              </a:ext>
            </a:extLst>
          </p:cNvPr>
          <p:cNvCxnSpPr/>
          <p:nvPr/>
        </p:nvCxnSpPr>
        <p:spPr>
          <a:xfrm flipH="1">
            <a:off x="2132881" y="4794704"/>
            <a:ext cx="597159" cy="37260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0C7AB-2CFC-47BD-8BFB-33536FFD2F81}"/>
              </a:ext>
            </a:extLst>
          </p:cNvPr>
          <p:cNvCxnSpPr>
            <a:cxnSpLocks/>
          </p:cNvCxnSpPr>
          <p:nvPr/>
        </p:nvCxnSpPr>
        <p:spPr>
          <a:xfrm>
            <a:off x="3997507" y="4794704"/>
            <a:ext cx="553615" cy="3172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0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Highest entropy means the distribution of target values are uniform or completely impure</a:t>
                </a:r>
              </a:p>
              <a:p>
                <a:pPr lvl="1"/>
                <a:r>
                  <a:rPr lang="en-US" dirty="0"/>
                  <a:t>e.g., BAD = 0 (50%), =1 (50%), Entropy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0.5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+0.5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Lowest entropy (= 0) means the distribution of target values are degenerate (i.e., all observations in one category) or completely pure</a:t>
                </a:r>
              </a:p>
              <a:p>
                <a:pPr lvl="1"/>
                <a:r>
                  <a:rPr lang="en-US" dirty="0"/>
                  <a:t>e.g., BAD = 0 (0%), = 1 (100%), Entropy = 0 (convention: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 log base 2?</a:t>
                </a:r>
              </a:p>
              <a:p>
                <a:pPr lvl="1"/>
                <a:r>
                  <a:rPr lang="en-US" dirty="0"/>
                  <a:t>Something to do with the binary representation of numbers in computers</a:t>
                </a:r>
              </a:p>
              <a:p>
                <a:pPr lvl="1"/>
                <a:r>
                  <a:rPr lang="en-US" dirty="0"/>
                  <a:t>Reference: </a:t>
                </a:r>
                <a:r>
                  <a:rPr lang="en-US" sz="1900" dirty="0">
                    <a:hlinkClick r:id="rId3"/>
                  </a:rPr>
                  <a:t>http://www.cs.csi.cuny.edu/~imberman/ai/Entropy%20and%20Information%20Gain.htm</a:t>
                </a:r>
                <a:r>
                  <a:rPr lang="en-US" sz="19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4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F7A3C-8F05-4E22-9388-5D4D021BA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2656F3-E159-4817-9DF3-F5CF82E75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146" y="319088"/>
            <a:ext cx="343887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CART Algorithm: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Borrowed the idea for Gini Coefficient that measures income disparity</a:t>
                </a:r>
              </a:p>
              <a:p>
                <a:r>
                  <a:rPr lang="en-US" dirty="0"/>
                  <a:t>Highest Gini Index means the distribution of target values are uniform or completely impure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Lowest Gini Index means the distribution of target values are degenerate or completely pure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3DF77-3A64-4463-ADAE-541CA41C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34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Entropy and Gini Index for a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bSup>
                  </m:oMath>
                </a14:m>
                <a:r>
                  <a:rPr lang="en-US" dirty="0"/>
                  <a:t> is the number of observations with the target level </a:t>
                </a:r>
                <a:r>
                  <a:rPr lang="en-US" i="1" dirty="0"/>
                  <a:t>t</a:t>
                </a:r>
                <a:r>
                  <a:rPr lang="en-US" dirty="0"/>
                  <a:t> in node </a:t>
                </a:r>
                <a:r>
                  <a:rPr lang="en-US" i="1" dirty="0"/>
                  <a:t>λ</a:t>
                </a:r>
                <a:r>
                  <a:rPr lang="en-US" dirty="0"/>
                  <a:t>,</a:t>
                </a:r>
                <a:r>
                  <a:rPr lang="en-US" i="1" dirty="0"/>
                  <a:t> </a:t>
                </a:r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 is the number of observations in the node </a:t>
                </a:r>
                <a:r>
                  <a:rPr lang="en-US" i="1" dirty="0"/>
                  <a:t>λ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The entropy of a single node </a:t>
                </a:r>
                <a:r>
                  <a:rPr lang="en-US" i="1" dirty="0"/>
                  <a:t>λ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den>
                        </m:f>
                      </m:e>
                    </m:nary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b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Gini index of a single node </a:t>
                </a:r>
                <a:r>
                  <a:rPr lang="en-US" i="1" dirty="0"/>
                  <a:t>λ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=1−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sup>
                                    </m:sSubSup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is the number of observations in the parent node, and the parent node is split:</a:t>
                </a:r>
              </a:p>
              <a:p>
                <a:pPr lvl="1"/>
                <a:r>
                  <a:rPr lang="en-US" dirty="0"/>
                  <a:t>The entropy of the split is then: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 Gini index of the split is then: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036DC3-E609-4F5D-9374-1E60E3D7A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280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Entropy in a Nut-Shell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17E95E-B76E-4C23-AB16-1A9500CE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443" y="1317184"/>
            <a:ext cx="6127357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938101"/>
            <a:ext cx="10403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https://www.autonlab.org/_media/tutorials/infogain11.pdf</a:t>
            </a:r>
            <a:r>
              <a:rPr lang="en-US" dirty="0"/>
              <a:t>, September 19, 2018 (no longer found)</a:t>
            </a:r>
          </a:p>
        </p:txBody>
      </p:sp>
    </p:spTree>
    <p:extLst>
      <p:ext uri="{BB962C8B-B14F-4D97-AF65-F5344CB8AC3E}">
        <p14:creationId xmlns:p14="http://schemas.microsoft.com/office/powerpoint/2010/main" val="2947871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Target, Nominal Predictor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94BEF-2C98-4182-A651-C5CB9A7D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71924"/>
              </p:ext>
            </p:extLst>
          </p:nvPr>
        </p:nvGraphicFramePr>
        <p:xfrm>
          <a:off x="5782839" y="1978025"/>
          <a:ext cx="6086476" cy="2742311"/>
        </p:xfrm>
        <a:graphic>
          <a:graphicData uri="http://schemas.openxmlformats.org/drawingml/2006/table">
            <a:tbl>
              <a:tblPr firstRow="1" firstCol="1" bandRow="1"/>
              <a:tblGrid>
                <a:gridCol w="88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6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0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76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6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76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CaseID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CaseID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Sugar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Sugar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Sugar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Pepper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Yes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6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Salt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20EC1-805C-4213-912C-FB3C8F21BC1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59949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Twenty observations</a:t>
            </a:r>
          </a:p>
          <a:p>
            <a:r>
              <a:rPr lang="en-US" dirty="0"/>
              <a:t>CaseID – observation identifier</a:t>
            </a:r>
          </a:p>
          <a:p>
            <a:r>
              <a:rPr lang="en-US" dirty="0"/>
              <a:t>A – Nominal predictor with three categories: Sugar, Pepper, and Salt</a:t>
            </a:r>
          </a:p>
          <a:p>
            <a:r>
              <a:rPr lang="en-US" dirty="0"/>
              <a:t>B – Binary target with two categories: No and Yes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5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0: Entropy of the Root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 contingency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Entropy of the Root Node</a:t>
            </a:r>
            <a:br>
              <a:rPr lang="en-US" dirty="0"/>
            </a:br>
            <a:r>
              <a:rPr lang="en-US" dirty="0"/>
              <a:t>- ((8/20) * log</a:t>
            </a:r>
            <a:r>
              <a:rPr lang="en-US" baseline="-25000" dirty="0"/>
              <a:t>2</a:t>
            </a:r>
            <a:r>
              <a:rPr lang="en-US" dirty="0"/>
              <a:t>(8/20) + (12/20) * log</a:t>
            </a:r>
            <a:r>
              <a:rPr lang="en-US" baseline="-25000" dirty="0"/>
              <a:t>2</a:t>
            </a:r>
            <a:r>
              <a:rPr lang="en-US" dirty="0"/>
              <a:t>(12/20)) = </a:t>
            </a:r>
            <a:r>
              <a:rPr lang="en-US" b="1" dirty="0"/>
              <a:t>0.9709505944547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9DEA5-E0FB-469A-A335-0F0E3D1CD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66006"/>
              </p:ext>
            </p:extLst>
          </p:nvPr>
        </p:nvGraphicFramePr>
        <p:xfrm>
          <a:off x="982132" y="2397125"/>
          <a:ext cx="5418668" cy="223033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13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2333624" y="4248150"/>
            <a:ext cx="2713569" cy="379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47722" y="4248150"/>
            <a:ext cx="1352550" cy="3793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3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0.1: Possible Split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Consider {Sugar and Pepper} and {Salt}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sz="2400" dirty="0"/>
          </a:p>
          <a:p>
            <a:r>
              <a:rPr lang="en-US" sz="2600" dirty="0"/>
              <a:t>{Sugar and Pepper}:</a:t>
            </a:r>
            <a:br>
              <a:rPr lang="en-US" sz="2600" dirty="0"/>
            </a:br>
            <a:r>
              <a:rPr lang="en-US" sz="2600" dirty="0"/>
              <a:t>entropy = - ((2/13) * log</a:t>
            </a:r>
            <a:r>
              <a:rPr lang="en-US" sz="2600" baseline="-25000" dirty="0"/>
              <a:t>2</a:t>
            </a:r>
            <a:r>
              <a:rPr lang="en-US" sz="2600" dirty="0"/>
              <a:t>(2/13) + (11/13) * log</a:t>
            </a:r>
            <a:r>
              <a:rPr lang="en-US" sz="2600" baseline="-25000" dirty="0"/>
              <a:t>2</a:t>
            </a:r>
            <a:r>
              <a:rPr lang="en-US" sz="2600" dirty="0"/>
              <a:t>(11/13)) = 0.6193821946788</a:t>
            </a:r>
          </a:p>
          <a:p>
            <a:r>
              <a:rPr lang="en-US" sz="2600" dirty="0"/>
              <a:t>{Salt}:</a:t>
            </a:r>
            <a:br>
              <a:rPr lang="en-US" sz="2600" dirty="0"/>
            </a:br>
            <a:r>
              <a:rPr lang="en-US" sz="2600" dirty="0"/>
              <a:t>entropy = - ((6/7) * log</a:t>
            </a:r>
            <a:r>
              <a:rPr lang="en-US" sz="2600" baseline="-25000" dirty="0"/>
              <a:t>2</a:t>
            </a:r>
            <a:r>
              <a:rPr lang="en-US" sz="2600" dirty="0"/>
              <a:t>(6/7) + (1/7) * log</a:t>
            </a:r>
            <a:r>
              <a:rPr lang="en-US" sz="2600" baseline="-25000" dirty="0"/>
              <a:t>2</a:t>
            </a:r>
            <a:r>
              <a:rPr lang="en-US" sz="2600" dirty="0"/>
              <a:t>(1/7)) = 0.4010507031511</a:t>
            </a:r>
          </a:p>
          <a:p>
            <a:r>
              <a:rPr lang="en-US" sz="2600" dirty="0"/>
              <a:t>Split: entropy =</a:t>
            </a:r>
            <a:br>
              <a:rPr lang="en-US" sz="2600" dirty="0"/>
            </a:br>
            <a:r>
              <a:rPr lang="en-US" sz="2600" dirty="0"/>
              <a:t>(13/20) * 0.6193821946788 + (7/20) * 0.4010507031511 = </a:t>
            </a:r>
            <a:r>
              <a:rPr lang="en-US" sz="2600" b="1" dirty="0"/>
              <a:t>0.6096838990450</a:t>
            </a:r>
            <a:endParaRPr lang="en-US" sz="2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5CC86-345C-4B90-B869-D98D7DF14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194876"/>
              </p:ext>
            </p:extLst>
          </p:nvPr>
        </p:nvGraphicFramePr>
        <p:xfrm>
          <a:off x="1181100" y="2262189"/>
          <a:ext cx="5791200" cy="18745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10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8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885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85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474">
                <a:tc>
                  <a:txBody>
                    <a:bodyPr/>
                    <a:lstStyle/>
                    <a:p>
                      <a:r>
                        <a:rPr lang="en-US" dirty="0"/>
                        <a:t>Sugar</a:t>
                      </a:r>
                      <a:r>
                        <a:rPr lang="en-US" baseline="0" dirty="0"/>
                        <a:t> &amp; Pepper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853">
                <a:tc>
                  <a:txBody>
                    <a:bodyPr/>
                    <a:lstStyle/>
                    <a:p>
                      <a:r>
                        <a:rPr lang="en-US" dirty="0"/>
                        <a:t>Salt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853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007906" y="3009793"/>
            <a:ext cx="2501940" cy="389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07906" y="3399693"/>
            <a:ext cx="2501940" cy="389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09846" y="3009793"/>
            <a:ext cx="1462454" cy="389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09846" y="3399693"/>
            <a:ext cx="1462454" cy="3899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95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0.2: Possible Split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Consider {Sugar and Salt} and {Pepper}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{Sugar and Salt}:</a:t>
            </a:r>
            <a:br>
              <a:rPr lang="en-US" dirty="0"/>
            </a:br>
            <a:r>
              <a:rPr lang="en-US" dirty="0"/>
              <a:t>entropy = - ((7/10) * log</a:t>
            </a:r>
            <a:r>
              <a:rPr lang="en-US" baseline="-25000" dirty="0"/>
              <a:t>2</a:t>
            </a:r>
            <a:r>
              <a:rPr lang="en-US" dirty="0"/>
              <a:t>(7/10) + (3/10) * log</a:t>
            </a:r>
            <a:r>
              <a:rPr lang="en-US" baseline="-25000" dirty="0"/>
              <a:t>2</a:t>
            </a:r>
            <a:r>
              <a:rPr lang="en-US" dirty="0"/>
              <a:t>(3/10)) = 0.8812908992307</a:t>
            </a:r>
          </a:p>
          <a:p>
            <a:r>
              <a:rPr lang="en-US" dirty="0"/>
              <a:t>{Pepper}:</a:t>
            </a:r>
            <a:br>
              <a:rPr lang="en-US" dirty="0"/>
            </a:br>
            <a:r>
              <a:rPr lang="en-US" dirty="0"/>
              <a:t>entropy = - ((1/10) * log</a:t>
            </a:r>
            <a:r>
              <a:rPr lang="en-US" baseline="-25000" dirty="0"/>
              <a:t>2</a:t>
            </a:r>
            <a:r>
              <a:rPr lang="en-US" dirty="0"/>
              <a:t>(1/10) + (9/10) * log</a:t>
            </a:r>
            <a:r>
              <a:rPr lang="en-US" baseline="-25000" dirty="0"/>
              <a:t>2</a:t>
            </a:r>
            <a:r>
              <a:rPr lang="en-US" dirty="0"/>
              <a:t>(9/10)) = 0.4689955935893</a:t>
            </a:r>
          </a:p>
          <a:p>
            <a:r>
              <a:rPr lang="en-US" dirty="0"/>
              <a:t>Split:</a:t>
            </a:r>
            <a:br>
              <a:rPr lang="en-US" dirty="0"/>
            </a:br>
            <a:r>
              <a:rPr lang="en-US" dirty="0"/>
              <a:t>entropy = (10/20) * 0.8812908992307 + (10/20) * 0.4689955935893 = </a:t>
            </a:r>
            <a:r>
              <a:rPr lang="en-US" b="1" dirty="0"/>
              <a:t>0.6751432464100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69AF0-6D56-4313-9751-0043998C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461173"/>
              </p:ext>
            </p:extLst>
          </p:nvPr>
        </p:nvGraphicFramePr>
        <p:xfrm>
          <a:off x="1145932" y="2188369"/>
          <a:ext cx="5067300" cy="18288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584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147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7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r>
                        <a:rPr lang="en-US" baseline="0" dirty="0"/>
                        <a:t>Sugar &amp; Salt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r>
                        <a:rPr lang="en-US" dirty="0"/>
                        <a:t>Pepper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7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521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0.3: Possible Split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Consider {Sugar} and {Pepper and Salt}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nn-NO" sz="2200" dirty="0"/>
          </a:p>
          <a:p>
            <a:endParaRPr lang="nn-NO" sz="2200" dirty="0"/>
          </a:p>
          <a:p>
            <a:r>
              <a:rPr lang="nn-NO" sz="2200" dirty="0"/>
              <a:t>{Sugar}:</a:t>
            </a:r>
            <a:br>
              <a:rPr lang="nn-NO" sz="2200" dirty="0"/>
            </a:br>
            <a:r>
              <a:rPr lang="nn-NO" sz="2200" dirty="0"/>
              <a:t>entropy = - ((1/3) * log</a:t>
            </a:r>
            <a:r>
              <a:rPr lang="nn-NO" sz="2200" baseline="-25000" dirty="0"/>
              <a:t>2</a:t>
            </a:r>
            <a:r>
              <a:rPr lang="nn-NO" sz="2200" dirty="0"/>
              <a:t>(1/3) + (2/3) * log</a:t>
            </a:r>
            <a:r>
              <a:rPr lang="nn-NO" sz="2200" baseline="-25000" dirty="0"/>
              <a:t>2</a:t>
            </a:r>
            <a:r>
              <a:rPr lang="nn-NO" sz="2200" dirty="0"/>
              <a:t>(2/3)) = 0.9182958340545</a:t>
            </a:r>
          </a:p>
          <a:p>
            <a:r>
              <a:rPr lang="nn-NO" sz="2200" dirty="0"/>
              <a:t>{Pepper and Salt}:</a:t>
            </a:r>
            <a:br>
              <a:rPr lang="nn-NO" sz="2200" dirty="0"/>
            </a:br>
            <a:r>
              <a:rPr lang="nn-NO" sz="2200" dirty="0"/>
              <a:t>entropy = - ((7/17) * log</a:t>
            </a:r>
            <a:r>
              <a:rPr lang="nn-NO" sz="2200" baseline="-25000" dirty="0"/>
              <a:t>2</a:t>
            </a:r>
            <a:r>
              <a:rPr lang="nn-NO" sz="2200" dirty="0"/>
              <a:t>(7/17) + (10/17) * log</a:t>
            </a:r>
            <a:r>
              <a:rPr lang="nn-NO" sz="2200" baseline="-25000" dirty="0"/>
              <a:t>2</a:t>
            </a:r>
            <a:r>
              <a:rPr lang="nn-NO" sz="2200" dirty="0"/>
              <a:t>(10/17)) = 0.9774178175282</a:t>
            </a:r>
          </a:p>
          <a:p>
            <a:r>
              <a:rPr lang="nn-NO" sz="2200" dirty="0"/>
              <a:t>Split:</a:t>
            </a:r>
            <a:br>
              <a:rPr lang="nn-NO" sz="2200" dirty="0"/>
            </a:br>
            <a:r>
              <a:rPr lang="nn-NO" sz="2200" dirty="0"/>
              <a:t>entropy = (3/20) * 0.9182958340545 + (17/20) * 0.9774178175282 = </a:t>
            </a:r>
            <a:r>
              <a:rPr lang="nn-NO" sz="2200" b="1" dirty="0"/>
              <a:t>0.9685495200071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ACA72-645B-4C1F-BE11-3C93737B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97625"/>
              </p:ext>
            </p:extLst>
          </p:nvPr>
        </p:nvGraphicFramePr>
        <p:xfrm>
          <a:off x="1181099" y="2176464"/>
          <a:ext cx="6467477" cy="19370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022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8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8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r>
                        <a:rPr lang="en-US" dirty="0"/>
                        <a:t>Sugar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r>
                        <a:rPr lang="en-US" dirty="0"/>
                        <a:t>Pepper </a:t>
                      </a:r>
                      <a:r>
                        <a:rPr lang="en-US"/>
                        <a:t>and Salt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836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678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1: Determine Optimal Split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{Root}: Entropy = </a:t>
            </a:r>
            <a:r>
              <a:rPr lang="en-US" dirty="0">
                <a:solidFill>
                  <a:srgbClr val="FF0000"/>
                </a:solidFill>
              </a:rPr>
              <a:t>0.9709505944547</a:t>
            </a:r>
          </a:p>
          <a:p>
            <a:r>
              <a:rPr lang="en-US" dirty="0"/>
              <a:t>{Sugar and Pepper}, {Salt}:</a:t>
            </a:r>
          </a:p>
          <a:p>
            <a:pPr lvl="1"/>
            <a:r>
              <a:rPr lang="en-US" dirty="0"/>
              <a:t>Entropy = 0.6096838990450</a:t>
            </a:r>
          </a:p>
          <a:p>
            <a:pPr lvl="1"/>
            <a:r>
              <a:rPr lang="en-US" dirty="0"/>
              <a:t>Reduction = </a:t>
            </a:r>
            <a:r>
              <a:rPr lang="en-US" dirty="0">
                <a:solidFill>
                  <a:srgbClr val="FF0000"/>
                </a:solidFill>
              </a:rPr>
              <a:t>0.9709505944547</a:t>
            </a:r>
            <a:r>
              <a:rPr lang="en-US" dirty="0"/>
              <a:t> - 0.6096838990450 = </a:t>
            </a:r>
            <a:r>
              <a:rPr lang="en-US" dirty="0">
                <a:solidFill>
                  <a:srgbClr val="FF0000"/>
                </a:solidFill>
              </a:rPr>
              <a:t>0.3612666954097</a:t>
            </a:r>
          </a:p>
          <a:p>
            <a:r>
              <a:rPr lang="en-US" dirty="0"/>
              <a:t>{Sugar and Salt}, {Pepper}:</a:t>
            </a:r>
          </a:p>
          <a:p>
            <a:pPr lvl="1"/>
            <a:r>
              <a:rPr lang="en-US" dirty="0"/>
              <a:t>Entropy = 0.6751432464100</a:t>
            </a:r>
          </a:p>
          <a:p>
            <a:pPr lvl="1"/>
            <a:r>
              <a:rPr lang="en-US" dirty="0"/>
              <a:t>Reduction = </a:t>
            </a:r>
            <a:r>
              <a:rPr lang="en-US" dirty="0">
                <a:solidFill>
                  <a:srgbClr val="FF0000"/>
                </a:solidFill>
              </a:rPr>
              <a:t>0.9709505944547</a:t>
            </a:r>
            <a:r>
              <a:rPr lang="en-US" dirty="0"/>
              <a:t> - 0.6751432464100 = 0.2958073480447</a:t>
            </a:r>
          </a:p>
          <a:p>
            <a:r>
              <a:rPr lang="en-US" dirty="0"/>
              <a:t>{Sugar}, {Pepper and Salt}:</a:t>
            </a:r>
          </a:p>
          <a:p>
            <a:pPr lvl="1"/>
            <a:r>
              <a:rPr lang="en-US" dirty="0"/>
              <a:t>Entropy = 0.9685495200071</a:t>
            </a:r>
          </a:p>
          <a:p>
            <a:pPr lvl="1"/>
            <a:r>
              <a:rPr lang="en-US" dirty="0"/>
              <a:t>Reduction = </a:t>
            </a:r>
            <a:r>
              <a:rPr lang="en-US" dirty="0">
                <a:solidFill>
                  <a:srgbClr val="FF0000"/>
                </a:solidFill>
              </a:rPr>
              <a:t>0.9709505944547</a:t>
            </a:r>
            <a:r>
              <a:rPr lang="en-US" dirty="0"/>
              <a:t> - 0.9685495200071 = 0.0024010744476</a:t>
            </a:r>
          </a:p>
          <a:p>
            <a:r>
              <a:rPr lang="en-US" dirty="0"/>
              <a:t>The split {Sugar and Pepper}, {Salt} gives the largest reduction in entropy.</a:t>
            </a:r>
          </a:p>
          <a:p>
            <a:r>
              <a:rPr lang="en-US" dirty="0"/>
              <a:t>The child nodes in the first split are </a:t>
            </a:r>
            <a:r>
              <a:rPr lang="en-US" b="1" dirty="0"/>
              <a:t>{Sugar and Pepper}</a:t>
            </a:r>
            <a:r>
              <a:rPr lang="en-US" dirty="0"/>
              <a:t> and </a:t>
            </a:r>
            <a:r>
              <a:rPr lang="en-US" b="1" dirty="0"/>
              <a:t>{Salt}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6F5A8-FAEB-4A60-93D6-33E878DC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93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Variables in the Home Equity Dataset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976313" y="1695329"/>
          <a:ext cx="10239374" cy="4398817"/>
        </p:xfrm>
        <a:graphic>
          <a:graphicData uri="http://schemas.openxmlformats.org/drawingml/2006/table">
            <a:tbl>
              <a:tblPr/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5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3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of loan: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 = applicant defaulted on the loan or is seriously delinquent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0 = applicant paid the loan on schedule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 of oldest credit line (months)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credit lines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Debt-to-income ratio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delinquent credit lines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major derogatory reports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Occupation category (Mgr, Office, Other, ProfExe, Sales, Self)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Requested loan amount (dollars)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Amount due on existing mortgage (dollars)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recent credit inquiries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Binary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 for loan: DebtCon = debt consolidation; HomeImp = home improvement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of current property (dollars)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28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Input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years at present job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EDA27-09F1-4FE3-B008-3DD81F737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2299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Cars: Step-by-Step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2484B-C3AC-4A31-826E-A58B0918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720EC1-805C-4213-912C-FB3C8F21BC1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6113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is cars.csv</a:t>
            </a:r>
          </a:p>
          <a:p>
            <a:r>
              <a:rPr lang="en-US" dirty="0"/>
              <a:t>Ordinal predictor is Cylinders</a:t>
            </a:r>
          </a:p>
          <a:p>
            <a:pPr lvl="1"/>
            <a:r>
              <a:rPr lang="en-US" dirty="0"/>
              <a:t>3, 4, 5, 6, 8, 10, 12</a:t>
            </a:r>
          </a:p>
          <a:p>
            <a:r>
              <a:rPr lang="en-US" dirty="0"/>
              <a:t>Categorical target is Origin</a:t>
            </a:r>
          </a:p>
          <a:p>
            <a:pPr lvl="1"/>
            <a:r>
              <a:rPr lang="en-US" dirty="0"/>
              <a:t>Asia, Europe, USA</a:t>
            </a:r>
          </a:p>
          <a:p>
            <a:r>
              <a:rPr lang="en-US" dirty="0"/>
              <a:t>Use observations where both Cylinders and Origin are not missing</a:t>
            </a:r>
          </a:p>
          <a:p>
            <a:pPr lvl="1"/>
            <a:r>
              <a:rPr lang="en-US" dirty="0"/>
              <a:t>426 observations</a:t>
            </a:r>
          </a:p>
          <a:p>
            <a:pPr lvl="1"/>
            <a:r>
              <a:rPr lang="en-US" dirty="0"/>
              <a:t>Two observations with missing number of cylinders – Mazda RX-8 uses a rotary engine which has no cylinders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A845-9E4C-4886-8879-269667434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679" y="1505744"/>
            <a:ext cx="3701143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EF3A10-1D67-4E8A-BBEF-EC68430B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679" y="3974307"/>
            <a:ext cx="3701143" cy="228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A958C9-38A9-4EA9-8BD8-300CA3E74317}"/>
              </a:ext>
            </a:extLst>
          </p:cNvPr>
          <p:cNvSpPr/>
          <p:nvPr/>
        </p:nvSpPr>
        <p:spPr>
          <a:xfrm>
            <a:off x="8490595" y="1136412"/>
            <a:ext cx="2329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5 StepByStep.py</a:t>
            </a:r>
          </a:p>
        </p:txBody>
      </p:sp>
    </p:spTree>
    <p:extLst>
      <p:ext uri="{BB962C8B-B14F-4D97-AF65-F5344CB8AC3E}">
        <p14:creationId xmlns:p14="http://schemas.microsoft.com/office/powerpoint/2010/main" val="3327002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Cars: Step-by-Step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F77A9-4BEA-4813-910C-B2CF7D5A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3A87B3-27AF-481E-9B46-7E1187FB9B69}"/>
              </a:ext>
            </a:extLst>
          </p:cNvPr>
          <p:cNvGraphicFramePr>
            <a:graphicFrameLocks noGrp="1"/>
          </p:cNvGraphicFramePr>
          <p:nvPr/>
        </p:nvGraphicFramePr>
        <p:xfrm>
          <a:off x="1032758" y="1426676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414696719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4989929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18848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834598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72390243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26377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725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12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93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76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8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83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082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267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1897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CB346C8-C906-4C24-A0BF-50244437467B}"/>
              </a:ext>
            </a:extLst>
          </p:cNvPr>
          <p:cNvSpPr txBox="1"/>
          <p:nvPr/>
        </p:nvSpPr>
        <p:spPr>
          <a:xfrm>
            <a:off x="9712618" y="2683941"/>
            <a:ext cx="1857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Generation Honda Insight 3-cylinder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ED6ED-92D2-4B49-A36C-F97906E0723E}"/>
              </a:ext>
            </a:extLst>
          </p:cNvPr>
          <p:cNvSpPr txBox="1"/>
          <p:nvPr/>
        </p:nvSpPr>
        <p:spPr>
          <a:xfrm>
            <a:off x="9698477" y="4226753"/>
            <a:ext cx="18570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Volvo S80: 5 Cylinders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7DD079-0A5B-4BA2-8C0E-749F30068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558" y="1439545"/>
            <a:ext cx="1828800" cy="1232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55DF3D-2132-4134-90F7-B5129459D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899" y="3297111"/>
            <a:ext cx="1828800" cy="8941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CC2E1-5DB2-4B11-B499-753B6EF49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3089" y="5392132"/>
            <a:ext cx="1871222" cy="11335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69A968-C13D-4FC3-BFA7-9417FF37967C}"/>
              </a:ext>
            </a:extLst>
          </p:cNvPr>
          <p:cNvSpPr txBox="1"/>
          <p:nvPr/>
        </p:nvSpPr>
        <p:spPr>
          <a:xfrm>
            <a:off x="2721973" y="6535132"/>
            <a:ext cx="18712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Ford Excursion 10 Cylinders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0AEDFE-AC70-4C70-BF49-AD9E27645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039" y="4636645"/>
            <a:ext cx="1828800" cy="1143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02D0F3-4AB9-4D23-BE72-E02AD02EFBBF}"/>
              </a:ext>
            </a:extLst>
          </p:cNvPr>
          <p:cNvSpPr txBox="1"/>
          <p:nvPr/>
        </p:nvSpPr>
        <p:spPr>
          <a:xfrm>
            <a:off x="9608911" y="5831960"/>
            <a:ext cx="21555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Volkswagen Phaeton 12 Cylinders</a:t>
            </a:r>
          </a:p>
        </p:txBody>
      </p:sp>
    </p:spTree>
    <p:extLst>
      <p:ext uri="{BB962C8B-B14F-4D97-AF65-F5344CB8AC3E}">
        <p14:creationId xmlns:p14="http://schemas.microsoft.com/office/powerpoint/2010/main" val="29941735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0: Entropy of the Root Node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1CF5AC-2740-4B9E-85D4-1401AFED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2027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Entropy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- ((156/426) * log</a:t>
            </a:r>
            <a:r>
              <a:rPr lang="en-US" baseline="-25000" dirty="0"/>
              <a:t>2</a:t>
            </a:r>
            <a:r>
              <a:rPr lang="en-US" dirty="0"/>
              <a:t>(156/426) +</a:t>
            </a:r>
            <a:br>
              <a:rPr lang="en-US" dirty="0"/>
            </a:br>
            <a:r>
              <a:rPr lang="en-US" dirty="0"/>
              <a:t>       (123/426) * log</a:t>
            </a:r>
            <a:r>
              <a:rPr lang="en-US" baseline="-25000" dirty="0"/>
              <a:t>2</a:t>
            </a:r>
            <a:r>
              <a:rPr lang="en-US" dirty="0"/>
              <a:t>(123/426) +</a:t>
            </a:r>
            <a:br>
              <a:rPr lang="en-US" dirty="0"/>
            </a:br>
            <a:r>
              <a:rPr lang="en-US" dirty="0"/>
              <a:t>       (147/426) * log</a:t>
            </a:r>
            <a:r>
              <a:rPr lang="en-US" baseline="-25000" dirty="0"/>
              <a:t>2</a:t>
            </a:r>
            <a:r>
              <a:rPr lang="en-US" dirty="0"/>
              <a:t>(147/426))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</a:t>
            </a:r>
            <a:r>
              <a:rPr lang="en-US" b="1" dirty="0"/>
              <a:t>1.57789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CEA78-F104-498D-8463-16D7DAC6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3A87B3-27AF-481E-9B46-7E1187FB9B69}"/>
              </a:ext>
            </a:extLst>
          </p:cNvPr>
          <p:cNvGraphicFramePr>
            <a:graphicFrameLocks noGrp="1"/>
          </p:cNvGraphicFramePr>
          <p:nvPr/>
        </p:nvGraphicFramePr>
        <p:xfrm>
          <a:off x="6410227" y="1838342"/>
          <a:ext cx="53429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580">
                  <a:extLst>
                    <a:ext uri="{9D8B030D-6E8A-4147-A177-3AD203B41FA5}">
                      <a16:colId xmlns:a16="http://schemas.microsoft.com/office/drawing/2014/main" val="4146967191"/>
                    </a:ext>
                  </a:extLst>
                </a:gridCol>
                <a:gridCol w="1068580">
                  <a:extLst>
                    <a:ext uri="{9D8B030D-6E8A-4147-A177-3AD203B41FA5}">
                      <a16:colId xmlns:a16="http://schemas.microsoft.com/office/drawing/2014/main" val="2498992952"/>
                    </a:ext>
                  </a:extLst>
                </a:gridCol>
                <a:gridCol w="1068580">
                  <a:extLst>
                    <a:ext uri="{9D8B030D-6E8A-4147-A177-3AD203B41FA5}">
                      <a16:colId xmlns:a16="http://schemas.microsoft.com/office/drawing/2014/main" val="511884837"/>
                    </a:ext>
                  </a:extLst>
                </a:gridCol>
                <a:gridCol w="1068580">
                  <a:extLst>
                    <a:ext uri="{9D8B030D-6E8A-4147-A177-3AD203B41FA5}">
                      <a16:colId xmlns:a16="http://schemas.microsoft.com/office/drawing/2014/main" val="1083459841"/>
                    </a:ext>
                  </a:extLst>
                </a:gridCol>
                <a:gridCol w="1068580">
                  <a:extLst>
                    <a:ext uri="{9D8B030D-6E8A-4147-A177-3AD203B41FA5}">
                      <a16:colId xmlns:a16="http://schemas.microsoft.com/office/drawing/2014/main" val="572390243"/>
                    </a:ext>
                  </a:extLst>
                </a:gridCol>
              </a:tblGrid>
              <a:tr h="25352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263776"/>
                  </a:ext>
                </a:extLst>
              </a:tr>
              <a:tr h="25352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725807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12862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193912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762053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89132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283900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082946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267954"/>
                  </a:ext>
                </a:extLst>
              </a:tr>
              <a:tr h="25352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71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724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0.n: Six Possible Splits on 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CD635F-7E05-49A4-9DEA-66F930A74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C6ED92-06D1-4E3B-ABD7-E7007C318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587173"/>
              </p:ext>
            </p:extLst>
          </p:nvPr>
        </p:nvGraphicFramePr>
        <p:xfrm>
          <a:off x="976101" y="1870075"/>
          <a:ext cx="96314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3031">
                  <a:extLst>
                    <a:ext uri="{9D8B030D-6E8A-4147-A177-3AD203B41FA5}">
                      <a16:colId xmlns:a16="http://schemas.microsoft.com/office/drawing/2014/main" val="1931691733"/>
                    </a:ext>
                  </a:extLst>
                </a:gridCol>
                <a:gridCol w="1927952">
                  <a:extLst>
                    <a:ext uri="{9D8B030D-6E8A-4147-A177-3AD203B41FA5}">
                      <a16:colId xmlns:a16="http://schemas.microsoft.com/office/drawing/2014/main" val="3386050473"/>
                    </a:ext>
                  </a:extLst>
                </a:gridCol>
                <a:gridCol w="4880474">
                  <a:extLst>
                    <a:ext uri="{9D8B030D-6E8A-4147-A177-3AD203B41FA5}">
                      <a16:colId xmlns:a16="http://schemas.microsoft.com/office/drawing/2014/main" val="2073605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5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(3), (4, 5, 6, 8, 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1.57448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4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 4), (5, 6, 8, 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1.52877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1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 4, 5), (6, 8, 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1.54043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9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 4, 5, 6), (8, 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1.52407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Optimal Split since it yields lowest Entropy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4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 4, 5, 6, 8), (10,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1.56939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27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(3, 4, 5, 6, 8, 10), 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1.56518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78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0180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1: Optimal Split on 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5F24-BFC7-4E48-8548-CE69EFF4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FB8884-F1C1-4BC9-A16F-2B9CEE8A94A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13123433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20665614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010114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7005334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248055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Cylinders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6562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20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3, 4 ,5 ,6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50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8, 10, 12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83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7416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5446E2-9992-40A0-8EF7-1DB6083163C2}"/>
              </a:ext>
            </a:extLst>
          </p:cNvPr>
          <p:cNvGraphicFramePr>
            <a:graphicFrameLocks noGrp="1"/>
          </p:cNvGraphicFramePr>
          <p:nvPr/>
        </p:nvGraphicFramePr>
        <p:xfrm>
          <a:off x="813064" y="4001294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2576555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289525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1706917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7625935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10009705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Cylinders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1499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88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3, 4 ,5 ,6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941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8, 10, 12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00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66936"/>
                  </a:ext>
                </a:extLst>
              </a:tr>
            </a:tbl>
          </a:graphicData>
        </a:graphic>
      </p:graphicFrame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E9542B4-52EE-42FC-B18A-715A60FCA5D7}"/>
              </a:ext>
            </a:extLst>
          </p:cNvPr>
          <p:cNvSpPr/>
          <p:nvPr/>
        </p:nvSpPr>
        <p:spPr>
          <a:xfrm>
            <a:off x="9596487" y="2830116"/>
            <a:ext cx="2469822" cy="1854200"/>
          </a:xfrm>
          <a:prstGeom prst="wedgeRectCallout">
            <a:avLst>
              <a:gd name="adj1" fmla="val -72360"/>
              <a:gd name="adj2" fmla="val 70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differences between the two distributions are more obvious on the percentage scale</a:t>
            </a:r>
          </a:p>
        </p:txBody>
      </p:sp>
    </p:spTree>
    <p:extLst>
      <p:ext uri="{BB962C8B-B14F-4D97-AF65-F5344CB8AC3E}">
        <p14:creationId xmlns:p14="http://schemas.microsoft.com/office/powerpoint/2010/main" val="1912153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1.n: Possible Splits Vary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6ABF0-489D-4BAC-B3B4-3F3A5732E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5C6ED92-06D1-4E3B-ABD7-E7007C318277}"/>
              </a:ext>
            </a:extLst>
          </p:cNvPr>
          <p:cNvGraphicFramePr>
            <a:graphicFrameLocks noGrp="1"/>
          </p:cNvGraphicFramePr>
          <p:nvPr/>
        </p:nvGraphicFramePr>
        <p:xfrm>
          <a:off x="966771" y="1520945"/>
          <a:ext cx="10248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940">
                  <a:extLst>
                    <a:ext uri="{9D8B030D-6E8A-4147-A177-3AD203B41FA5}">
                      <a16:colId xmlns:a16="http://schemas.microsoft.com/office/drawing/2014/main" val="2742966445"/>
                    </a:ext>
                  </a:extLst>
                </a:gridCol>
                <a:gridCol w="1718631">
                  <a:extLst>
                    <a:ext uri="{9D8B030D-6E8A-4147-A177-3AD203B41FA5}">
                      <a16:colId xmlns:a16="http://schemas.microsoft.com/office/drawing/2014/main" val="19316917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386050473"/>
                    </a:ext>
                  </a:extLst>
                </a:gridCol>
                <a:gridCol w="5244029">
                  <a:extLst>
                    <a:ext uri="{9D8B030D-6E8A-4147-A177-3AD203B41FA5}">
                      <a16:colId xmlns:a16="http://schemas.microsoft.com/office/drawing/2014/main" val="20736051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Cylinders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5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&lt;=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(3), (4, 5,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1.54781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40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(3, 4), (5, 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1.52178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Optimal Split, lowest Entropy within Cylinders &lt;=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41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(3, 4, 5), (6)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1.53338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99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(8), (10, 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1.41019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40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(8, 10), (12)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 1.38063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Optimal Split, lowest Entropy within Cylinders &gt;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227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524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Step 2: Optimal Split on 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AFE50F-0A99-411E-B951-4B271743A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FB8884-F1C1-4BC9-A16F-2B9CEE8A94AD}"/>
              </a:ext>
            </a:extLst>
          </p:cNvPr>
          <p:cNvGraphicFramePr>
            <a:graphicFrameLocks noGrp="1"/>
          </p:cNvGraphicFramePr>
          <p:nvPr/>
        </p:nvGraphicFramePr>
        <p:xfrm>
          <a:off x="981419" y="1581684"/>
          <a:ext cx="9143080" cy="304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616">
                  <a:extLst>
                    <a:ext uri="{9D8B030D-6E8A-4147-A177-3AD203B41FA5}">
                      <a16:colId xmlns:a16="http://schemas.microsoft.com/office/drawing/2014/main" val="2131234337"/>
                    </a:ext>
                  </a:extLst>
                </a:gridCol>
                <a:gridCol w="1828616">
                  <a:extLst>
                    <a:ext uri="{9D8B030D-6E8A-4147-A177-3AD203B41FA5}">
                      <a16:colId xmlns:a16="http://schemas.microsoft.com/office/drawing/2014/main" val="4206656141"/>
                    </a:ext>
                  </a:extLst>
                </a:gridCol>
                <a:gridCol w="1828616">
                  <a:extLst>
                    <a:ext uri="{9D8B030D-6E8A-4147-A177-3AD203B41FA5}">
                      <a16:colId xmlns:a16="http://schemas.microsoft.com/office/drawing/2014/main" val="1801011453"/>
                    </a:ext>
                  </a:extLst>
                </a:gridCol>
                <a:gridCol w="1828616">
                  <a:extLst>
                    <a:ext uri="{9D8B030D-6E8A-4147-A177-3AD203B41FA5}">
                      <a16:colId xmlns:a16="http://schemas.microsoft.com/office/drawing/2014/main" val="3370053345"/>
                    </a:ext>
                  </a:extLst>
                </a:gridCol>
                <a:gridCol w="1828616">
                  <a:extLst>
                    <a:ext uri="{9D8B030D-6E8A-4147-A177-3AD203B41FA5}">
                      <a16:colId xmlns:a16="http://schemas.microsoft.com/office/drawing/2014/main" val="222480557"/>
                    </a:ext>
                  </a:extLst>
                </a:gridCol>
              </a:tblGrid>
              <a:tr h="43505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Cylinders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065629"/>
                  </a:ext>
                </a:extLst>
              </a:tr>
              <a:tr h="43505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Europe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202795"/>
                  </a:ext>
                </a:extLst>
              </a:tr>
              <a:tr h="435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75 (55%)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 (18%)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 (27%)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137 (100%)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509255"/>
                  </a:ext>
                </a:extLst>
              </a:tr>
              <a:tr h="435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69 (35%)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 (31%)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 (34%)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197 (100%)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3498250"/>
                  </a:ext>
                </a:extLst>
              </a:tr>
              <a:tr h="435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(13%)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 (38%)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43 (48%)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1838304"/>
                  </a:ext>
                </a:extLst>
              </a:tr>
              <a:tr h="4350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(0%)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 (100%)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(0%)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 (100%)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028048"/>
                  </a:ext>
                </a:extLst>
              </a:tr>
              <a:tr h="43505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156 (37%)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123 (29%)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147 (35%)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741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894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Cars: Optimal Split on Cylinders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18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1E04F-FE3A-43BB-97DC-5FC21C33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781EE-DA9B-438E-AC62-A59AA357F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3" y="1452372"/>
            <a:ext cx="793547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8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CART Algorithm: Stopping Rules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(Conditions that will prevent splitting a node)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718AF5D-E0B6-4BFB-83C0-81EB124AC0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03305"/>
              </p:ext>
            </p:extLst>
          </p:nvPr>
        </p:nvGraphicFramePr>
        <p:xfrm>
          <a:off x="838200" y="1825625"/>
          <a:ext cx="102679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F9FAD-DDDC-496E-8A06-43A8CD5F1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2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Preparation: Pre-Bin Interval Predictors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order to maintain good performance, an interval predictor may be pre-binned into a large pre-determined number  (e.g., 100) of equal-width bins.</a:t>
            </a:r>
          </a:p>
          <a:p>
            <a:r>
              <a:rPr lang="en-US" dirty="0"/>
              <a:t>These bins will </a:t>
            </a:r>
            <a:r>
              <a:rPr lang="en-US"/>
              <a:t>define a </a:t>
            </a:r>
            <a:r>
              <a:rPr lang="en-US" dirty="0"/>
              <a:t>new</a:t>
            </a:r>
            <a:br>
              <a:rPr lang="en-US" dirty="0"/>
            </a:br>
            <a:r>
              <a:rPr lang="en-US" dirty="0"/>
              <a:t>ordinal predictor</a:t>
            </a:r>
          </a:p>
          <a:p>
            <a:r>
              <a:rPr lang="en-US" dirty="0"/>
              <a:t>Decision Tree will use this new</a:t>
            </a:r>
            <a:br>
              <a:rPr lang="en-US" dirty="0"/>
            </a:br>
            <a:r>
              <a:rPr lang="en-US" dirty="0"/>
              <a:t>ordinal predictor instead of</a:t>
            </a:r>
            <a:br>
              <a:rPr lang="en-US" dirty="0"/>
            </a:br>
            <a:r>
              <a:rPr lang="en-US" dirty="0"/>
              <a:t>the original interval predictor.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062CB-912F-40F2-8E69-71560898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60301F-8051-4620-92E1-07B5BC4A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989" y="3157694"/>
            <a:ext cx="5195809" cy="2743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93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Overall Default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There are 5,960 applicants.</a:t>
            </a:r>
          </a:p>
          <a:p>
            <a:r>
              <a:rPr lang="en-US" dirty="0"/>
              <a:t>1,189 applicants have defaulted on the loan or is seriously delinquent.</a:t>
            </a:r>
          </a:p>
          <a:p>
            <a:r>
              <a:rPr lang="en-US" dirty="0"/>
              <a:t>Overall default rate is 19.95%.</a:t>
            </a:r>
          </a:p>
          <a:p>
            <a:r>
              <a:rPr lang="en-US" dirty="0"/>
              <a:t>The goal is to identify segments of applicants such that the default rates in the segments are substantially different from the overall rate of 19.95%.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37B26-1F80-4FDC-AB60-5083BD08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F98653-3A7D-4C9C-97A2-C0EB448BF233}"/>
              </a:ext>
            </a:extLst>
          </p:cNvPr>
          <p:cNvSpPr/>
          <p:nvPr/>
        </p:nvSpPr>
        <p:spPr>
          <a:xfrm>
            <a:off x="6388454" y="1418277"/>
            <a:ext cx="3764514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BAD    Count     Percent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0       4771   80.050336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1       1189   19.949664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All     5960  100.000000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91C9B2-B643-43CA-8C1B-1A8E38A70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54" y="2797993"/>
            <a:ext cx="4903317" cy="33789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B4609C-DB7E-40EA-8536-D73FAAB6D6FB}"/>
              </a:ext>
            </a:extLst>
          </p:cNvPr>
          <p:cNvSpPr/>
          <p:nvPr/>
        </p:nvSpPr>
        <p:spPr>
          <a:xfrm>
            <a:off x="1130654" y="6176963"/>
            <a:ext cx="239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5 HMEQ CART.py</a:t>
            </a:r>
          </a:p>
        </p:txBody>
      </p:sp>
    </p:spTree>
    <p:extLst>
      <p:ext uri="{BB962C8B-B14F-4D97-AF65-F5344CB8AC3E}">
        <p14:creationId xmlns:p14="http://schemas.microsoft.com/office/powerpoint/2010/main" val="4191547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Preparation: Missing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170E5-B590-4EEA-8644-430394C27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84912-02E0-4243-B622-42ADFB69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318" y="1397352"/>
            <a:ext cx="5340246" cy="5296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6671A-03E6-41C5-9300-B0CFADEC2F3B}"/>
              </a:ext>
            </a:extLst>
          </p:cNvPr>
          <p:cNvSpPr txBox="1"/>
          <p:nvPr/>
        </p:nvSpPr>
        <p:spPr>
          <a:xfrm>
            <a:off x="3689899" y="2028616"/>
            <a:ext cx="29441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French Script MT" panose="03020402040607040605" pitchFamily="66" charset="0"/>
              </a:rPr>
              <a:t>Missing values in target variables are </a:t>
            </a:r>
            <a:r>
              <a:rPr lang="en-US" sz="4400" u="sng" dirty="0">
                <a:latin typeface="French Script MT" panose="03020402040607040605" pitchFamily="66" charset="0"/>
              </a:rPr>
              <a:t>always</a:t>
            </a:r>
            <a:r>
              <a:rPr lang="en-US" sz="4400" dirty="0">
                <a:latin typeface="French Script MT" panose="03020402040607040605" pitchFamily="66" charset="0"/>
              </a:rPr>
              <a:t> discarded</a:t>
            </a:r>
          </a:p>
        </p:txBody>
      </p:sp>
    </p:spTree>
    <p:extLst>
      <p:ext uri="{BB962C8B-B14F-4D97-AF65-F5344CB8AC3E}">
        <p14:creationId xmlns:p14="http://schemas.microsoft.com/office/powerpoint/2010/main" val="216345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Predictor Missing Values Handling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A451DFF-4FE8-4069-ACBD-639B349159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75195E-881E-4A72-A283-024CD43B7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65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 Concern on Over-fitting the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1B7F74C-A519-4533-BB3A-DA9B1C306B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7485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F2DD97-0354-4601-9926-1DCE20E8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27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Sharing Experience on Training A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a decision tree is an iterative task (except in homework).</a:t>
            </a:r>
          </a:p>
          <a:p>
            <a:r>
              <a:rPr lang="en-US" dirty="0"/>
              <a:t>First train a big tree, per my resources permit</a:t>
            </a:r>
          </a:p>
          <a:p>
            <a:r>
              <a:rPr lang="en-US" dirty="0"/>
              <a:t>The big tree allows me to see what predictors the tree took and how often the pure nodes occur</a:t>
            </a:r>
          </a:p>
          <a:p>
            <a:r>
              <a:rPr lang="en-US" dirty="0"/>
              <a:t>Should I exclude some predictors if they give me distractions instead of information? What kind of stories can I tell from this decision tree? </a:t>
            </a:r>
          </a:p>
          <a:p>
            <a:r>
              <a:rPr lang="en-US" dirty="0"/>
              <a:t>Do I want to keep the pure nodes?  I may prefer higher accuracy if I do not plan to use the decision tree on future data.</a:t>
            </a:r>
          </a:p>
          <a:p>
            <a:r>
              <a:rPr lang="en-US" dirty="0"/>
              <a:t>How do I adjust the specifications to get the right tree?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4A7D6-F4EC-484D-AE8E-C35571BD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6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Python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sklearn.tree</a:t>
            </a:r>
            <a:r>
              <a:rPr lang="en-US" sz="3600" b="1" dirty="0">
                <a:solidFill>
                  <a:schemeClr val="bg1"/>
                </a:solidFill>
              </a:rPr>
              <a:t>: Decision Trees</a:t>
            </a:r>
            <a:endParaRPr lang="en-US" sz="3600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tree.DecisionTreeClassifier</a:t>
            </a:r>
            <a:r>
              <a:rPr lang="en-US" sz="2000" dirty="0">
                <a:latin typeface="SAS Monospace" panose="020B0609020202020204" pitchFamily="49" charset="0"/>
                <a:cs typeface="Courier New" panose="02070309020205020404" pitchFamily="49" charset="0"/>
              </a:rPr>
              <a:t>()	A decision tree classifier.</a:t>
            </a:r>
          </a:p>
          <a:p>
            <a:r>
              <a:rPr lang="en-US" sz="2000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2000" dirty="0">
                <a:latin typeface="SAS Monospace" panose="020B0609020202020204" pitchFamily="49" charset="0"/>
                <a:cs typeface="Courier New" panose="02070309020205020404" pitchFamily="49" charset="0"/>
              </a:rPr>
              <a:t>()		A decision tree regressor.</a:t>
            </a:r>
          </a:p>
          <a:p>
            <a:r>
              <a:rPr lang="en-US" sz="2000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tree.export_graphviz</a:t>
            </a:r>
            <a:r>
              <a:rPr lang="en-US" sz="2000" dirty="0">
                <a:latin typeface="SAS Monospace" panose="020B0609020202020204" pitchFamily="49" charset="0"/>
                <a:cs typeface="Courier New" panose="02070309020205020404" pitchFamily="49" charset="0"/>
              </a:rPr>
              <a:t>()			Export a decision tree in DOT.</a:t>
            </a:r>
          </a:p>
          <a:p>
            <a:pPr marL="0" indent="0">
              <a:buNone/>
            </a:pPr>
            <a:r>
              <a:rPr lang="en-US" sz="3600" b="1" dirty="0" err="1">
                <a:solidFill>
                  <a:schemeClr val="bg1"/>
                </a:solidFill>
              </a:rPr>
              <a:t>graphviz</a:t>
            </a:r>
            <a:r>
              <a:rPr lang="en-US" sz="3600" b="1" dirty="0">
                <a:solidFill>
                  <a:schemeClr val="bg1"/>
                </a:solidFill>
              </a:rPr>
              <a:t>: Rendering DOT</a:t>
            </a:r>
            <a:endParaRPr lang="en-US" sz="3600" dirty="0">
              <a:latin typeface="SAS Monospace" panose="020B0609020202020204" pitchFamily="49" charset="0"/>
              <a:cs typeface="Courier New" panose="02070309020205020404" pitchFamily="49" charset="0"/>
            </a:endParaRPr>
          </a:p>
          <a:p>
            <a:r>
              <a:rPr lang="en-US" sz="2000" dirty="0" err="1">
                <a:latin typeface="SAS Monospace" panose="020B0609020202020204" pitchFamily="49" charset="0"/>
                <a:cs typeface="Courier New" panose="02070309020205020404" pitchFamily="49" charset="0"/>
              </a:rPr>
              <a:t>graphviz.Source</a:t>
            </a:r>
            <a:r>
              <a:rPr lang="en-US" sz="2000" dirty="0">
                <a:latin typeface="SAS Monospace" panose="020B0609020202020204" pitchFamily="49" charset="0"/>
                <a:cs typeface="Courier New" panose="02070309020205020404" pitchFamily="49" charset="0"/>
              </a:rPr>
              <a:t>()			Convert DOT into a graph.</a:t>
            </a:r>
          </a:p>
          <a:p>
            <a:r>
              <a:rPr lang="en-US" sz="2000" dirty="0">
                <a:latin typeface="SAS Monospace" panose="020B0609020202020204" pitchFamily="49" charset="0"/>
                <a:cs typeface="Courier New" panose="02070309020205020404" pitchFamily="49" charset="0"/>
              </a:rPr>
              <a:t>render()					Render the graph into PDF.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F565AA-D520-47B5-91C8-A3F729464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23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Caveat of </a:t>
            </a:r>
            <a:r>
              <a:rPr lang="en-US" b="1" dirty="0" err="1">
                <a:solidFill>
                  <a:schemeClr val="bg1"/>
                </a:solidFill>
              </a:rPr>
              <a:t>sklearn.tree</a:t>
            </a:r>
            <a:r>
              <a:rPr lang="en-US" b="1" dirty="0">
                <a:solidFill>
                  <a:schemeClr val="bg1"/>
                </a:solidFill>
              </a:rPr>
              <a:t>: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Assume all input fields are interval variables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Does not handle string input variables, thus no nominal and ordinal string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Require all observations are complete, i.e., no missing values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Does not handle missing values in input fields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Does not carry the variable names in the output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dirty="0"/>
              <a:t>Need to re-specify the names in </a:t>
            </a:r>
            <a:r>
              <a:rPr lang="en-US" dirty="0" err="1"/>
              <a:t>tree_export_graphviz</a:t>
            </a:r>
            <a:r>
              <a:rPr lang="en-US" dirty="0"/>
              <a:t>() function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7983A-F760-4CEB-88C1-0B17C742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999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Decision Tree to Describe Clusters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6E50A67-B998-4D99-9E0A-470B8D1DB4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D5DC5-42E9-4010-AD68-397F7BF31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04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Capital Bike Share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86535" cy="4351338"/>
          </a:xfrm>
        </p:spPr>
        <p:txBody>
          <a:bodyPr>
            <a:normAutofit/>
          </a:bodyPr>
          <a:lstStyle/>
          <a:p>
            <a:r>
              <a:rPr lang="en-US" dirty="0"/>
              <a:t>Kaggle data from Capital Bikeshare program in Washington, DC</a:t>
            </a:r>
          </a:p>
          <a:p>
            <a:r>
              <a:rPr lang="en-US" dirty="0"/>
              <a:t>About bicycle rental usage patterns in various weather conditions between 2011 and 2012</a:t>
            </a:r>
          </a:p>
          <a:p>
            <a:r>
              <a:rPr lang="en-US" dirty="0">
                <a:hlinkClick r:id="rId3"/>
              </a:rPr>
              <a:t>https://www.kaggle.com/c/bike-sharing-demand</a:t>
            </a:r>
            <a:r>
              <a:rPr lang="en-US" dirty="0"/>
              <a:t>.</a:t>
            </a:r>
          </a:p>
          <a:p>
            <a:r>
              <a:rPr lang="en-US" dirty="0">
                <a:hlinkClick r:id="rId4"/>
              </a:rPr>
              <a:t>http://archive.ics.uci.edu/ml/datasets/Bike+Sharing+Dataset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DC2DF-C5FB-4F9B-A740-9E43748C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pic>
        <p:nvPicPr>
          <p:cNvPr id="2050" name="Picture 2" descr="Image result for bike sharing capital">
            <a:extLst>
              <a:ext uri="{FF2B5EF4-FFF2-40B4-BE49-F238E27FC236}">
                <a16:creationId xmlns:a16="http://schemas.microsoft.com/office/drawing/2014/main" id="{684BE74C-E655-499F-9E8A-9278E873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080" y="618283"/>
            <a:ext cx="4236720" cy="5486400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58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Capital Bike Share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1716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BikeSharingDemand_Train.csv</a:t>
            </a:r>
          </a:p>
          <a:p>
            <a:r>
              <a:rPr lang="en-US" dirty="0"/>
              <a:t>Three interval predictors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temp – Hourly Temperature in Celsius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humidity – Relative Humidity in Percent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windspeed – Windspeed in km/h</a:t>
            </a:r>
          </a:p>
          <a:p>
            <a:r>
              <a:rPr lang="en-US" dirty="0"/>
              <a:t>Use 10,886 observations where no missing values in all three predictors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DC2DF-C5FB-4F9B-A740-9E43748C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B97F3-0A17-4196-B10F-2EE745AF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85" y="1498149"/>
            <a:ext cx="6038571" cy="476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12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Capital Bike Share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FDC2DF-C5FB-4F9B-A740-9E43748C6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8A3432F-78B6-4A0E-BF87-816592B7B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69700" y="471376"/>
            <a:ext cx="4114800" cy="287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B619F-C172-44CB-A41F-A75E8BB7C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10" y="3483550"/>
            <a:ext cx="4114800" cy="287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E49C8-0D99-4A9C-8F33-C33F2CAED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42" y="3483550"/>
            <a:ext cx="4114800" cy="287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369592-BBA1-4792-AC12-20C2E6CF4082}"/>
              </a:ext>
            </a:extLst>
          </p:cNvPr>
          <p:cNvSpPr txBox="1"/>
          <p:nvPr/>
        </p:nvSpPr>
        <p:spPr>
          <a:xfrm>
            <a:off x="753924" y="2420846"/>
            <a:ext cx="294817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0 Celsius = 32 Fahrenheit</a:t>
            </a:r>
          </a:p>
          <a:p>
            <a:r>
              <a:rPr lang="en-US" dirty="0"/>
              <a:t>25 Celsius = 77 Fahrenheit</a:t>
            </a:r>
          </a:p>
          <a:p>
            <a:r>
              <a:rPr lang="en-US" dirty="0"/>
              <a:t>40 Celsius = 104 Fahrenheit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181D5-20CC-487D-A024-B5B529F7C4A4}"/>
              </a:ext>
            </a:extLst>
          </p:cNvPr>
          <p:cNvSpPr txBox="1"/>
          <p:nvPr/>
        </p:nvSpPr>
        <p:spPr>
          <a:xfrm>
            <a:off x="8982274" y="3513824"/>
            <a:ext cx="2902226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Humidity</a:t>
            </a:r>
          </a:p>
          <a:p>
            <a:r>
              <a:rPr lang="en-US" dirty="0"/>
              <a:t>40% to 60% is comfortable</a:t>
            </a:r>
          </a:p>
          <a:p>
            <a:r>
              <a:rPr lang="en-US" dirty="0"/>
              <a:t>100% is rainy day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A4C60-08F7-4443-A57C-DD186F7A9EB2}"/>
              </a:ext>
            </a:extLst>
          </p:cNvPr>
          <p:cNvSpPr txBox="1"/>
          <p:nvPr/>
        </p:nvSpPr>
        <p:spPr>
          <a:xfrm>
            <a:off x="4959624" y="2420846"/>
            <a:ext cx="227275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40 km/h = 25 mph</a:t>
            </a:r>
          </a:p>
          <a:p>
            <a:r>
              <a:rPr lang="en-US" dirty="0"/>
              <a:t>30 km/h = 19 mph </a:t>
            </a:r>
          </a:p>
          <a:p>
            <a:r>
              <a:rPr lang="en-US" dirty="0"/>
              <a:t>10 km/h = 6 mph</a:t>
            </a:r>
          </a:p>
        </p:txBody>
      </p:sp>
    </p:spTree>
    <p:extLst>
      <p:ext uri="{BB962C8B-B14F-4D97-AF65-F5344CB8AC3E}">
        <p14:creationId xmlns:p14="http://schemas.microsoft.com/office/powerpoint/2010/main" val="3276434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How Is the Loan Default Rate Vary?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D7467B-B3EA-48FA-A3CC-BA4989E672B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B5297-EB01-48FB-9E1C-9A65717F9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4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5 </a:t>
            </a:r>
            <a:r>
              <a:rPr lang="en-US" b="1" dirty="0" err="1">
                <a:solidFill>
                  <a:schemeClr val="bg1"/>
                </a:solidFill>
              </a:rPr>
              <a:t>BikeShare</a:t>
            </a:r>
            <a:r>
              <a:rPr lang="en-US" b="1" dirty="0">
                <a:solidFill>
                  <a:schemeClr val="bg1"/>
                </a:solidFill>
              </a:rPr>
              <a:t> ClusterTree.py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2147"/>
            <a:ext cx="10515600" cy="4394816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Determine the number of clusters using the Silhouette metrics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Elbow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Silhouette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c in range(15):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 + 1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[c]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cluster.KMeans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=60616).fit(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Silhouette[c]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metrics.silhouette_score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kmeans.labels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WCSS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k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kmeans.labels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[k] +=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diff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trainData.iloc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,]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kmeans.cluster_centers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_[k]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WCSS[k] += diff.dot(diff)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Elbow[c] = 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k in range(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KClusters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Elbow[c] += WCSS[k]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[k]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AFB1A-E7F6-460F-A53A-F4B670B93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67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-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250757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Try the number of clusters from 1 to 15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Elbow and the Silhouette metrics both determine the number of clusters to be two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The Centroids are: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24A82-A026-4A27-8CAA-AE18864C5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C781539-9DA0-4E82-8DF4-497C3B5C2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364953"/>
              </p:ext>
            </p:extLst>
          </p:nvPr>
        </p:nvGraphicFramePr>
        <p:xfrm>
          <a:off x="914785" y="4498166"/>
          <a:ext cx="55586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61">
                  <a:extLst>
                    <a:ext uri="{9D8B030D-6E8A-4147-A177-3AD203B41FA5}">
                      <a16:colId xmlns:a16="http://schemas.microsoft.com/office/drawing/2014/main" val="3786848838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1842477340"/>
                    </a:ext>
                  </a:extLst>
                </a:gridCol>
                <a:gridCol w="1005471">
                  <a:extLst>
                    <a:ext uri="{9D8B030D-6E8A-4147-A177-3AD203B41FA5}">
                      <a16:colId xmlns:a16="http://schemas.microsoft.com/office/drawing/2014/main" val="864338945"/>
                    </a:ext>
                  </a:extLst>
                </a:gridCol>
                <a:gridCol w="1222466">
                  <a:extLst>
                    <a:ext uri="{9D8B030D-6E8A-4147-A177-3AD203B41FA5}">
                      <a16:colId xmlns:a16="http://schemas.microsoft.com/office/drawing/2014/main" val="1122079332"/>
                    </a:ext>
                  </a:extLst>
                </a:gridCol>
                <a:gridCol w="1379387">
                  <a:extLst>
                    <a:ext uri="{9D8B030D-6E8A-4147-A177-3AD203B41FA5}">
                      <a16:colId xmlns:a16="http://schemas.microsoft.com/office/drawing/2014/main" val="275640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windspeed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10.25922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5,420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15.36113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53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1BB811DE-43EE-4418-BAF8-300345BFF5F9}"/>
              </a:ext>
            </a:extLst>
          </p:cNvPr>
          <p:cNvSpPr/>
          <p:nvPr/>
        </p:nvSpPr>
        <p:spPr>
          <a:xfrm>
            <a:off x="8332237" y="2631233"/>
            <a:ext cx="139959" cy="177281"/>
          </a:xfrm>
          <a:prstGeom prst="ellipse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0119560-5FF0-4DEB-BA27-95D07A639D71}"/>
              </a:ext>
            </a:extLst>
          </p:cNvPr>
          <p:cNvSpPr/>
          <p:nvPr/>
        </p:nvSpPr>
        <p:spPr>
          <a:xfrm>
            <a:off x="8262257" y="3660418"/>
            <a:ext cx="139959" cy="177281"/>
          </a:xfrm>
          <a:prstGeom prst="ellipse">
            <a:avLst/>
          </a:prstGeom>
          <a:solidFill>
            <a:srgbClr val="FFFFCC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8F687-61B1-431D-9AC6-98EA46A5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059" y="544512"/>
            <a:ext cx="4135741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563BC9-B820-4791-AC42-6A470CBF8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058" y="3570288"/>
            <a:ext cx="41357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00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Cluster 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two clusters apparently divided the data almost equally.</a:t>
            </a:r>
          </a:p>
          <a:p>
            <a:r>
              <a:rPr lang="en-US" dirty="0"/>
              <a:t>The mean temperatures of the two clusters are almost the same.</a:t>
            </a:r>
          </a:p>
          <a:p>
            <a:r>
              <a:rPr lang="en-US" dirty="0"/>
              <a:t>Cluster 0 has higher mean humidity and lower mean windspeed.</a:t>
            </a:r>
          </a:p>
          <a:p>
            <a:r>
              <a:rPr lang="en-US" dirty="0"/>
              <a:t>Cluster 1 has lower mean humidity and higher mean windspeed.</a:t>
            </a:r>
          </a:p>
          <a:p>
            <a:r>
              <a:rPr lang="en-US" dirty="0"/>
              <a:t>What kind of weather conditions do the clusters represent? 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B464D3-2D84-4152-9B0A-C8BED2BF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AEEDF2-AF31-4E7E-AA47-32EF0D601A36}"/>
              </a:ext>
            </a:extLst>
          </p:cNvPr>
          <p:cNvGraphicFramePr>
            <a:graphicFrameLocks noGrp="1"/>
          </p:cNvGraphicFramePr>
          <p:nvPr/>
        </p:nvGraphicFramePr>
        <p:xfrm>
          <a:off x="919058" y="1825625"/>
          <a:ext cx="555867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961">
                  <a:extLst>
                    <a:ext uri="{9D8B030D-6E8A-4147-A177-3AD203B41FA5}">
                      <a16:colId xmlns:a16="http://schemas.microsoft.com/office/drawing/2014/main" val="3786848838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1842477340"/>
                    </a:ext>
                  </a:extLst>
                </a:gridCol>
                <a:gridCol w="1005471">
                  <a:extLst>
                    <a:ext uri="{9D8B030D-6E8A-4147-A177-3AD203B41FA5}">
                      <a16:colId xmlns:a16="http://schemas.microsoft.com/office/drawing/2014/main" val="864338945"/>
                    </a:ext>
                  </a:extLst>
                </a:gridCol>
                <a:gridCol w="1222466">
                  <a:extLst>
                    <a:ext uri="{9D8B030D-6E8A-4147-A177-3AD203B41FA5}">
                      <a16:colId xmlns:a16="http://schemas.microsoft.com/office/drawing/2014/main" val="1122079332"/>
                    </a:ext>
                  </a:extLst>
                </a:gridCol>
                <a:gridCol w="1379387">
                  <a:extLst>
                    <a:ext uri="{9D8B030D-6E8A-4147-A177-3AD203B41FA5}">
                      <a16:colId xmlns:a16="http://schemas.microsoft.com/office/drawing/2014/main" val="275640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windspeed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84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5,466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10.25922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15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5,420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20.387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15.36113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35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4819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5 </a:t>
            </a:r>
            <a:r>
              <a:rPr lang="en-US" b="1" dirty="0" err="1">
                <a:solidFill>
                  <a:schemeClr val="bg1"/>
                </a:solidFill>
              </a:rPr>
              <a:t>BikeShare</a:t>
            </a:r>
            <a:r>
              <a:rPr lang="en-US" b="1" dirty="0">
                <a:solidFill>
                  <a:schemeClr val="bg1"/>
                </a:solidFill>
              </a:rPr>
              <a:t> ClusterTree.py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68984"/>
            <a:ext cx="10515600" cy="3964678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Load the TREE library from SKLEARN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import tree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classTree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tree.DecisionTreeClassifier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(criterion='entropy',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=60616)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bikeshare_DT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classTree.fit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kmeans.labels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print('Accuracy of Decision Tree classifier on training set: {:.6f}' .format(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classTree.score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kmeans.labels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graphviz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dot_data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tree.export_graphviz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bikeshare_DT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out_file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=None,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impurity = True, filled =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feature_names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['temp', 'humidity', 'windspeed'],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class_names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['Cluster 0', 'Cluster 1'])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graph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graphviz.Source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dot_data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76A19-2A44-43FB-9825-0B954598D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951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71128" cy="4351338"/>
          </a:xfrm>
        </p:spPr>
        <p:txBody>
          <a:bodyPr>
            <a:normAutofit/>
          </a:bodyPr>
          <a:lstStyle/>
          <a:p>
            <a:r>
              <a:rPr lang="en-US" dirty="0"/>
              <a:t>Cluster ID is the target</a:t>
            </a:r>
          </a:p>
          <a:p>
            <a:r>
              <a:rPr lang="en-US" dirty="0"/>
              <a:t>temp, humidity, and windspeed are predictors</a:t>
            </a:r>
          </a:p>
          <a:p>
            <a:r>
              <a:rPr lang="en-US" dirty="0"/>
              <a:t>Maximum depth is 4</a:t>
            </a:r>
          </a:p>
          <a:p>
            <a:r>
              <a:rPr lang="en-US" dirty="0"/>
              <a:t>Splitting criterion is Entropy</a:t>
            </a:r>
          </a:p>
          <a:p>
            <a:r>
              <a:rPr lang="en-US" dirty="0"/>
              <a:t>Accuracy is 0.9963</a:t>
            </a:r>
          </a:p>
          <a:p>
            <a:pPr lvl="1"/>
            <a:r>
              <a:rPr lang="en-US" dirty="0"/>
              <a:t>99.63% of observations are correctly classified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FE1B9-3146-4C2F-A249-FC8ADE5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C4CB4-F676-4794-AA79-637CE8BE0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069" y="1825625"/>
            <a:ext cx="6664187" cy="430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29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Node Description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B6360B8-91CC-480D-89DD-0C7CB39ADA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211" y="1690687"/>
          <a:ext cx="11051161" cy="3899412"/>
        </p:xfrm>
        <a:graphic>
          <a:graphicData uri="http://schemas.openxmlformats.org/drawingml/2006/table">
            <a:tbl>
              <a:tblPr/>
              <a:tblGrid>
                <a:gridCol w="5687417">
                  <a:extLst>
                    <a:ext uri="{9D8B030D-6E8A-4147-A177-3AD203B41FA5}">
                      <a16:colId xmlns:a16="http://schemas.microsoft.com/office/drawing/2014/main" val="2849057274"/>
                    </a:ext>
                  </a:extLst>
                </a:gridCol>
                <a:gridCol w="1340936">
                  <a:extLst>
                    <a:ext uri="{9D8B030D-6E8A-4147-A177-3AD203B41FA5}">
                      <a16:colId xmlns:a16="http://schemas.microsoft.com/office/drawing/2014/main" val="2429440637"/>
                    </a:ext>
                  </a:extLst>
                </a:gridCol>
                <a:gridCol w="1340936">
                  <a:extLst>
                    <a:ext uri="{9D8B030D-6E8A-4147-A177-3AD203B41FA5}">
                      <a16:colId xmlns:a16="http://schemas.microsoft.com/office/drawing/2014/main" val="3827660570"/>
                    </a:ext>
                  </a:extLst>
                </a:gridCol>
                <a:gridCol w="1340936">
                  <a:extLst>
                    <a:ext uri="{9D8B030D-6E8A-4147-A177-3AD203B41FA5}">
                      <a16:colId xmlns:a16="http://schemas.microsoft.com/office/drawing/2014/main" val="632109070"/>
                    </a:ext>
                  </a:extLst>
                </a:gridCol>
                <a:gridCol w="1340936">
                  <a:extLst>
                    <a:ext uri="{9D8B030D-6E8A-4147-A177-3AD203B41FA5}">
                      <a16:colId xmlns:a16="http://schemas.microsoft.com/office/drawing/2014/main" val="2489905631"/>
                    </a:ext>
                  </a:extLst>
                </a:gridCol>
              </a:tblGrid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Entropy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703244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&lt;= 59.5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371161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&lt;= 8 &amp; humidity &lt;= 60.5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892323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&lt;= 8 &amp; humidity &gt; 60.5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713115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&gt; 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754779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&lt;= 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711837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&gt; 14 &amp; humidity &lt;= 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011374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&gt; 14 &amp; humidity &gt; 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175242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&lt;= 27.001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420765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&gt; 27.001 &amp; humidity &lt;= 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80504"/>
                  </a:ext>
                </a:extLst>
              </a:tr>
              <a:tr h="3544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&gt; 27.001 &amp; humidity &gt; 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34294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E0EFD-A29C-436B-8DC9-28858C65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23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Node Description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1AFA3D6-17C3-45B1-8BFC-1E59802B2F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1548949"/>
          <a:ext cx="10615367" cy="3880888"/>
        </p:xfrm>
        <a:graphic>
          <a:graphicData uri="http://schemas.openxmlformats.org/drawingml/2006/table">
            <a:tbl>
              <a:tblPr/>
              <a:tblGrid>
                <a:gridCol w="5741710">
                  <a:extLst>
                    <a:ext uri="{9D8B030D-6E8A-4147-A177-3AD203B41FA5}">
                      <a16:colId xmlns:a16="http://schemas.microsoft.com/office/drawing/2014/main" val="925653656"/>
                    </a:ext>
                  </a:extLst>
                </a:gridCol>
                <a:gridCol w="1009486">
                  <a:extLst>
                    <a:ext uri="{9D8B030D-6E8A-4147-A177-3AD203B41FA5}">
                      <a16:colId xmlns:a16="http://schemas.microsoft.com/office/drawing/2014/main" val="4069035193"/>
                    </a:ext>
                  </a:extLst>
                </a:gridCol>
                <a:gridCol w="1288057">
                  <a:extLst>
                    <a:ext uri="{9D8B030D-6E8A-4147-A177-3AD203B41FA5}">
                      <a16:colId xmlns:a16="http://schemas.microsoft.com/office/drawing/2014/main" val="3331308909"/>
                    </a:ext>
                  </a:extLst>
                </a:gridCol>
                <a:gridCol w="1288057">
                  <a:extLst>
                    <a:ext uri="{9D8B030D-6E8A-4147-A177-3AD203B41FA5}">
                      <a16:colId xmlns:a16="http://schemas.microsoft.com/office/drawing/2014/main" val="3416504759"/>
                    </a:ext>
                  </a:extLst>
                </a:gridCol>
                <a:gridCol w="1288057">
                  <a:extLst>
                    <a:ext uri="{9D8B030D-6E8A-4147-A177-3AD203B41FA5}">
                      <a16:colId xmlns:a16="http://schemas.microsoft.com/office/drawing/2014/main" val="2103631389"/>
                    </a:ext>
                  </a:extLst>
                </a:gridCol>
              </a:tblGrid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Entropy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4168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&lt;= 27.001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254074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&lt;= 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233909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&gt; 27.001 &amp; humidity &gt; 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836438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&lt;= 8 &amp; humidity &gt; 60.5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010330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&lt;= 59.5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579184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&gt; 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083680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&gt; 14 &amp; humidity &lt;= 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08572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humidity &gt; 59.5 &amp; windspeed &lt;= 8 &amp; humidity &lt;= 60.5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9003079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&gt; 63.5 &amp; windspeed &gt; 27.001 &amp; humidity &lt;= 66.5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038411"/>
                  </a:ext>
                </a:extLst>
              </a:tr>
              <a:tr h="352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61.5 &amp; humidity &lt;= 63.5 &amp; windspeed &gt; 14 &amp; humidity &gt; 62.5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823902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760BE1-1D6A-4F1F-9713-1DFE33FD1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883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Node Description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D034C4B-375E-48C1-9A1D-BF5A7B34DA1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7723" y="1714499"/>
          <a:ext cx="10215906" cy="3433725"/>
        </p:xfrm>
        <a:graphic>
          <a:graphicData uri="http://schemas.openxmlformats.org/drawingml/2006/table">
            <a:tbl>
              <a:tblPr/>
              <a:tblGrid>
                <a:gridCol w="5983602">
                  <a:extLst>
                    <a:ext uri="{9D8B030D-6E8A-4147-A177-3AD203B41FA5}">
                      <a16:colId xmlns:a16="http://schemas.microsoft.com/office/drawing/2014/main" val="2650801576"/>
                    </a:ext>
                  </a:extLst>
                </a:gridCol>
                <a:gridCol w="1410768">
                  <a:extLst>
                    <a:ext uri="{9D8B030D-6E8A-4147-A177-3AD203B41FA5}">
                      <a16:colId xmlns:a16="http://schemas.microsoft.com/office/drawing/2014/main" val="2519805515"/>
                    </a:ext>
                  </a:extLst>
                </a:gridCol>
                <a:gridCol w="1410768">
                  <a:extLst>
                    <a:ext uri="{9D8B030D-6E8A-4147-A177-3AD203B41FA5}">
                      <a16:colId xmlns:a16="http://schemas.microsoft.com/office/drawing/2014/main" val="4142674554"/>
                    </a:ext>
                  </a:extLst>
                </a:gridCol>
                <a:gridCol w="1410768">
                  <a:extLst>
                    <a:ext uri="{9D8B030D-6E8A-4147-A177-3AD203B41FA5}">
                      <a16:colId xmlns:a16="http://schemas.microsoft.com/office/drawing/2014/main" val="2389167553"/>
                    </a:ext>
                  </a:extLst>
                </a:gridCol>
              </a:tblGrid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Classification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 Obs.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Within Cluster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5231574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63.5 &amp; windspeed &lt;= 27.001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664790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 &lt; humidity &lt;= 63.5 &amp; windspeed &lt;= 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499319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&gt; 66.5 &amp; windspeed &gt; 27.001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263879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61.5 &amp; windspeed &lt;= 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898192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038599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humidity &lt;= 59.5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08885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 &lt; humidity &lt;= 61.5 &amp; windspeed &gt; 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283005"/>
                  </a:ext>
                </a:extLst>
              </a:tr>
              <a:tr h="3670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61.5 &lt; humidity &lt;= 62.5 &amp; windspeed &gt; 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Cluster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926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421FAC-BADB-4E66-9481-8112B54A4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77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Washington, DC Climate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61E822-D5D0-4B86-9EA6-DCAC0C63BE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51253"/>
            <a:ext cx="54864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FE1EE-1FE5-41C9-923B-85F23CE8215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53" y="1951253"/>
            <a:ext cx="5486400" cy="3657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53BBD-680E-4543-A3EA-63EE6C5251CB}"/>
              </a:ext>
            </a:extLst>
          </p:cNvPr>
          <p:cNvSpPr/>
          <p:nvPr/>
        </p:nvSpPr>
        <p:spPr>
          <a:xfrm>
            <a:off x="689112" y="5885899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https://weatherspark.com/y/20957/Average-Weather-in-Washington-D.C.;-United-States-Year-Round</a:t>
            </a:r>
          </a:p>
        </p:txBody>
      </p:sp>
    </p:spTree>
    <p:extLst>
      <p:ext uri="{BB962C8B-B14F-4D97-AF65-F5344CB8AC3E}">
        <p14:creationId xmlns:p14="http://schemas.microsoft.com/office/powerpoint/2010/main" val="2632176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Bike Share – Found Two Clusters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3392" cy="4351338"/>
          </a:xfr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Cluster 0</a:t>
            </a:r>
          </a:p>
          <a:p>
            <a:r>
              <a:rPr lang="en-US" dirty="0"/>
              <a:t>Has 5,466 observations.</a:t>
            </a:r>
          </a:p>
          <a:p>
            <a:r>
              <a:rPr lang="en-US" dirty="0"/>
              <a:t>Among 93% of these observations, humidity &gt; 63.5 and windspeed ≤ 27.001.</a:t>
            </a:r>
          </a:p>
          <a:p>
            <a:r>
              <a:rPr lang="en-US" dirty="0"/>
              <a:t>Cluster 0 is characterized by a relatively more humid Summer day with a warm breeze</a:t>
            </a:r>
          </a:p>
          <a:p>
            <a:r>
              <a:rPr lang="en-US" dirty="0"/>
              <a:t>A Tourist Season?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689C04F-4A9E-42A8-AFA0-9A931D36353E}"/>
              </a:ext>
            </a:extLst>
          </p:cNvPr>
          <p:cNvSpPr txBox="1">
            <a:spLocks/>
          </p:cNvSpPr>
          <p:nvPr/>
        </p:nvSpPr>
        <p:spPr>
          <a:xfrm>
            <a:off x="6220410" y="1825625"/>
            <a:ext cx="5008982" cy="435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Cluster 1</a:t>
            </a:r>
          </a:p>
          <a:p>
            <a:r>
              <a:rPr lang="en-US" dirty="0"/>
              <a:t>Has 5,420 observations.</a:t>
            </a:r>
          </a:p>
          <a:p>
            <a:r>
              <a:rPr lang="en-US" dirty="0"/>
              <a:t>Among 93% of these observations, humidity ≤ 59.5.</a:t>
            </a:r>
          </a:p>
          <a:p>
            <a:r>
              <a:rPr lang="en-US" dirty="0"/>
              <a:t>Cluster 1 is characterized by a relatively less humid comfortable day in Spring or Autumn</a:t>
            </a:r>
          </a:p>
          <a:p>
            <a:r>
              <a:rPr lang="en-US" dirty="0"/>
              <a:t>Typical Working Days?</a:t>
            </a:r>
          </a:p>
        </p:txBody>
      </p:sp>
    </p:spTree>
    <p:extLst>
      <p:ext uri="{BB962C8B-B14F-4D97-AF65-F5344CB8AC3E}">
        <p14:creationId xmlns:p14="http://schemas.microsoft.com/office/powerpoint/2010/main" val="115060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DEBTINC: Debt-to-Income Ratio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0EDC11-24AB-4FE2-BF19-3184CE21C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136" y="1825625"/>
            <a:ext cx="5162663" cy="4351338"/>
          </a:xfrm>
        </p:spPr>
        <p:txBody>
          <a:bodyPr>
            <a:normAutofit/>
          </a:bodyPr>
          <a:lstStyle/>
          <a:p>
            <a:r>
              <a:rPr lang="en-US" dirty="0"/>
              <a:t>When DEBTINC is missing, the default rate is about 60%.</a:t>
            </a:r>
          </a:p>
          <a:p>
            <a:r>
              <a:rPr lang="en-US" dirty="0"/>
              <a:t>When DEBTINC &gt; 50, the default rates are 100%.</a:t>
            </a:r>
          </a:p>
          <a:p>
            <a:r>
              <a:rPr lang="en-US" dirty="0"/>
              <a:t>If we divide the data using DEBTINC &gt; 50 or DEBTINC is missing, then we may get two segments which have very different default rates.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FD1926-0C5F-457C-B31D-56097C5C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71F42-25AF-4243-8C3E-8A983E34F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79" y="1857375"/>
            <a:ext cx="4985886" cy="3383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2792C6-BB69-49B6-91C8-4CD95195A0C5}"/>
              </a:ext>
            </a:extLst>
          </p:cNvPr>
          <p:cNvSpPr/>
          <p:nvPr/>
        </p:nvSpPr>
        <p:spPr>
          <a:xfrm>
            <a:off x="8959874" y="5897325"/>
            <a:ext cx="239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5 HMEQ CART.py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D041B2-6B1F-4B40-AABF-F453B0FD6E22}"/>
              </a:ext>
            </a:extLst>
          </p:cNvPr>
          <p:cNvCxnSpPr/>
          <p:nvPr/>
        </p:nvCxnSpPr>
        <p:spPr>
          <a:xfrm>
            <a:off x="1632857" y="4133461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365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Lecture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covered an overview of the decision tree modeling.</a:t>
            </a:r>
          </a:p>
          <a:p>
            <a:r>
              <a:rPr lang="en-US" dirty="0"/>
              <a:t>We went through the steps of the CART algorithm.</a:t>
            </a:r>
          </a:p>
          <a:p>
            <a:r>
              <a:rPr lang="en-US" dirty="0"/>
              <a:t>We learned to use the </a:t>
            </a:r>
            <a:r>
              <a:rPr lang="en-US" dirty="0" err="1"/>
              <a:t>sklearn.tree</a:t>
            </a:r>
            <a:r>
              <a:rPr lang="en-US" dirty="0"/>
              <a:t> to build a decision tree model.  </a:t>
            </a:r>
          </a:p>
          <a:p>
            <a:r>
              <a:rPr lang="en-US" dirty="0"/>
              <a:t>We applied the CART algorithm to describe the clustering results.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7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CLAGE: Age of oldest credit line (months)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CLNO: Number of credit lines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31C59-AAE0-4758-B8B8-ECCC9CC8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260196"/>
            <a:ext cx="23050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1237" y="528329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EE4061-EFD2-44D7-8693-6A15FEC2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1271"/>
            <a:ext cx="5004940" cy="337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6499F-6070-4B0D-B5DB-587B90731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1881226"/>
            <a:ext cx="4979534" cy="33789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75A542-361C-4E34-814C-267CAC0BCB00}"/>
              </a:ext>
            </a:extLst>
          </p:cNvPr>
          <p:cNvCxnSpPr/>
          <p:nvPr/>
        </p:nvCxnSpPr>
        <p:spPr>
          <a:xfrm>
            <a:off x="1445079" y="4142791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E4A5BD-7F2C-45C0-9D52-C2D89075485D}"/>
              </a:ext>
            </a:extLst>
          </p:cNvPr>
          <p:cNvCxnSpPr/>
          <p:nvPr/>
        </p:nvCxnSpPr>
        <p:spPr>
          <a:xfrm>
            <a:off x="6718042" y="4142791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58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LOAN: Requested loan amount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MORTDUE: </a:t>
            </a:r>
            <a:r>
              <a:rPr lang="en-US" sz="4000" b="1" dirty="0">
                <a:solidFill>
                  <a:schemeClr val="bg1"/>
                </a:solidFill>
              </a:rPr>
              <a:t>Amount due on existing mortgage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66AACD-BCCA-465A-9DB3-C10D15DB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3591" y="5392354"/>
            <a:ext cx="548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8875" y="5372737"/>
            <a:ext cx="23050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Visible Segments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8B6916-C1B4-4E16-BC8B-4B74FEAD7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91" y="1975185"/>
            <a:ext cx="4979534" cy="3378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4ADBB4-B09B-40B8-B8EB-1B523FBD6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75" y="1975185"/>
            <a:ext cx="4979534" cy="337897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6D769B-3FF3-48E4-B53E-C17F2C2B9FC6}"/>
              </a:ext>
            </a:extLst>
          </p:cNvPr>
          <p:cNvCxnSpPr/>
          <p:nvPr/>
        </p:nvCxnSpPr>
        <p:spPr>
          <a:xfrm>
            <a:off x="1567543" y="4245428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BCD0A9-FF51-4AC1-9C18-F86346EEB505}"/>
              </a:ext>
            </a:extLst>
          </p:cNvPr>
          <p:cNvCxnSpPr/>
          <p:nvPr/>
        </p:nvCxnSpPr>
        <p:spPr>
          <a:xfrm>
            <a:off x="6858000" y="4245428"/>
            <a:ext cx="4273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92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6351</Words>
  <Application>Microsoft Office PowerPoint</Application>
  <PresentationFormat>Widescreen</PresentationFormat>
  <Paragraphs>1244</Paragraphs>
  <Slides>70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Adobe Garamond Pro</vt:lpstr>
      <vt:lpstr>Arial</vt:lpstr>
      <vt:lpstr>Calibri</vt:lpstr>
      <vt:lpstr>Calibri Light</vt:lpstr>
      <vt:lpstr>Cambria Math</vt:lpstr>
      <vt:lpstr>Courier New</vt:lpstr>
      <vt:lpstr>French Script MT</vt:lpstr>
      <vt:lpstr>SAS Monospace</vt:lpstr>
      <vt:lpstr>Symbol</vt:lpstr>
      <vt:lpstr>Office Theme</vt:lpstr>
      <vt:lpstr>PowerPoint Presentation</vt:lpstr>
      <vt:lpstr>Week 5: Decision Tree</vt:lpstr>
      <vt:lpstr>Getting Started: Predict Mortgage Default</vt:lpstr>
      <vt:lpstr>Variables in the Home Equity Dataset</vt:lpstr>
      <vt:lpstr>Overall Default Rate</vt:lpstr>
      <vt:lpstr>How Is the Loan Default Rate Vary?</vt:lpstr>
      <vt:lpstr>DEBTINC: Debt-to-Income Ratio</vt:lpstr>
      <vt:lpstr>CLAGE: Age of oldest credit line (months) CLNO: Number of credit lines</vt:lpstr>
      <vt:lpstr>LOAN: Requested loan amount MORTDUE: Amount due on existing mortgage</vt:lpstr>
      <vt:lpstr>VALUE: Value of current property YOJ: Number of years at present job</vt:lpstr>
      <vt:lpstr>DELINQ: Number of delinquent credit lines</vt:lpstr>
      <vt:lpstr>DEROG: Number of major derogatory reports NINQ: Number of recent credit inquiries</vt:lpstr>
      <vt:lpstr>What Does Decision Tree Try to Achieve?</vt:lpstr>
      <vt:lpstr>How are the Rules Derived?</vt:lpstr>
      <vt:lpstr>Ten-Second Description of Decision Tree …</vt:lpstr>
      <vt:lpstr>What is in a Tree Diagram?</vt:lpstr>
      <vt:lpstr>Terminology</vt:lpstr>
      <vt:lpstr>Terminology</vt:lpstr>
      <vt:lpstr>Describe Terminal Nodes</vt:lpstr>
      <vt:lpstr>Four Terminal Nodes Are …</vt:lpstr>
      <vt:lpstr>Four Decision Rules</vt:lpstr>
      <vt:lpstr>Popular Decision Tree Algorithms </vt:lpstr>
      <vt:lpstr>CART Algorithm: History </vt:lpstr>
      <vt:lpstr>CART Algorithm: Overview </vt:lpstr>
      <vt:lpstr>CART Algorithm: Technical Overview </vt:lpstr>
      <vt:lpstr>CART Algorithm: Technical Details </vt:lpstr>
      <vt:lpstr>CART Algorithm: Technical Details </vt:lpstr>
      <vt:lpstr>CART Algorithm: Number of Possible Splits </vt:lpstr>
      <vt:lpstr>Impurity Metric</vt:lpstr>
      <vt:lpstr>CART Algorithm: Entropy</vt:lpstr>
      <vt:lpstr>CART Algorithm: Gini Index</vt:lpstr>
      <vt:lpstr>Entropy and Gini Index for a Split</vt:lpstr>
      <vt:lpstr>Entropy in a Nut-Shell </vt:lpstr>
      <vt:lpstr>Binary Target, Nominal Predictor</vt:lpstr>
      <vt:lpstr>Step 0: Entropy of the Root Node</vt:lpstr>
      <vt:lpstr>Step 0.1: Possible Split 1</vt:lpstr>
      <vt:lpstr>Step 0.2: Possible Split 2</vt:lpstr>
      <vt:lpstr>Step 0.3: Possible Split 3</vt:lpstr>
      <vt:lpstr>Step 1: Determine Optimal Split</vt:lpstr>
      <vt:lpstr>Cars: Step-by-Step Calculation</vt:lpstr>
      <vt:lpstr>Cars: Step-by-Step Calculation</vt:lpstr>
      <vt:lpstr>Step 0: Entropy of the Root Node</vt:lpstr>
      <vt:lpstr>Step 0.n: Six Possible Splits on Cylinders</vt:lpstr>
      <vt:lpstr>Step 1: Optimal Split on Cylinders</vt:lpstr>
      <vt:lpstr>Step 1.n: Possible Splits Vary</vt:lpstr>
      <vt:lpstr>Step 2: Optimal Split on Cylinders</vt:lpstr>
      <vt:lpstr>Cars: Optimal Split on Cylinders</vt:lpstr>
      <vt:lpstr>CART Algorithm: Stopping Rules (Conditions that will prevent splitting a node)</vt:lpstr>
      <vt:lpstr>Data Preparation: Pre-Bin Interval Predictors </vt:lpstr>
      <vt:lpstr>Data Preparation: Missing Values</vt:lpstr>
      <vt:lpstr>Predictor Missing Values Handling</vt:lpstr>
      <vt:lpstr>A Concern on Over-fitting the Data</vt:lpstr>
      <vt:lpstr>Sharing Experience on Training A Decision Tree</vt:lpstr>
      <vt:lpstr>Python Modules</vt:lpstr>
      <vt:lpstr>The Caveat of sklearn.tree: Decision Trees</vt:lpstr>
      <vt:lpstr>Use Decision Tree to Describe Clusters</vt:lpstr>
      <vt:lpstr>Capital Bike Share Data</vt:lpstr>
      <vt:lpstr>Capital Bike Share Data</vt:lpstr>
      <vt:lpstr>Capital Bike Share Data</vt:lpstr>
      <vt:lpstr>Week 5 BikeShare ClusterTree.py</vt:lpstr>
      <vt:lpstr>Bike Share - Clustering</vt:lpstr>
      <vt:lpstr>Bike Share – Cluster Description</vt:lpstr>
      <vt:lpstr>Week 5 BikeShare ClusterTree.py</vt:lpstr>
      <vt:lpstr>Bike Share – Decision Tree</vt:lpstr>
      <vt:lpstr>Bike Share – Node Description</vt:lpstr>
      <vt:lpstr>Bike Share – Node Description</vt:lpstr>
      <vt:lpstr>Bike Share – Node Description</vt:lpstr>
      <vt:lpstr>Washington, DC Climate</vt:lpstr>
      <vt:lpstr>Bike Share – Found Two Clusters</vt:lpstr>
      <vt:lpstr>Lecture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Sukanta Sharma</cp:lastModifiedBy>
  <cp:revision>75</cp:revision>
  <dcterms:created xsi:type="dcterms:W3CDTF">2021-01-28T19:00:01Z</dcterms:created>
  <dcterms:modified xsi:type="dcterms:W3CDTF">2021-02-19T04:45:43Z</dcterms:modified>
</cp:coreProperties>
</file>